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21" r:id="rId2"/>
    <p:sldId id="310" r:id="rId3"/>
    <p:sldId id="324" r:id="rId4"/>
    <p:sldId id="303" r:id="rId5"/>
    <p:sldId id="325" r:id="rId6"/>
    <p:sldId id="326" r:id="rId7"/>
    <p:sldId id="327" r:id="rId8"/>
    <p:sldId id="319" r:id="rId9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1411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2A2AD1-AF44-4F4D-9F06-A237C494C57E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AF4F4-7679-490A-B407-4C0D8FF7E3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722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687E46-50A7-45C0-874A-64880C1E17AA}" type="datetimeFigureOut">
              <a:rPr lang="en-GB" smtClean="0"/>
              <a:t>23/01/2019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3500" y="1163638"/>
            <a:ext cx="4191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82297"/>
            <a:ext cx="5486400" cy="36673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0ADC40-DEBD-496D-BFF8-681637CE9B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069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 txBox="1">
            <a:spLocks noGrp="1" noChangeArrowheads="1"/>
          </p:cNvSpPr>
          <p:nvPr/>
        </p:nvSpPr>
        <p:spPr bwMode="auto">
          <a:xfrm>
            <a:off x="3886201" y="8860434"/>
            <a:ext cx="2971800" cy="440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8" tIns="45704" rIns="91408" bIns="45704" anchor="b"/>
          <a:lstStyle>
            <a:lvl1pPr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7502FDF7-41C0-48B5-ABAC-5D0E73D2208F}" type="slidenum">
              <a:rPr lang="en-GB" sz="1200"/>
              <a:pPr algn="r"/>
              <a:t>1</a:t>
            </a:fld>
            <a:endParaRPr lang="en-GB" sz="1200" dirty="0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1888" y="731838"/>
            <a:ext cx="4591050" cy="3443287"/>
          </a:xfrm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91" y="4394538"/>
            <a:ext cx="5026025" cy="4247360"/>
          </a:xfrm>
          <a:noFill/>
        </p:spPr>
        <p:txBody>
          <a:bodyPr/>
          <a:lstStyle/>
          <a:p>
            <a:pPr marL="233346" indent="-233346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189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Text Box 4"/>
          <p:cNvSpPr txBox="1">
            <a:spLocks noChangeArrowheads="1"/>
          </p:cNvSpPr>
          <p:nvPr/>
        </p:nvSpPr>
        <p:spPr bwMode="auto">
          <a:xfrm>
            <a:off x="1671638" y="496093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sz="2400" dirty="0"/>
          </a:p>
        </p:txBody>
      </p:sp>
      <p:sp>
        <p:nvSpPr>
          <p:cNvPr id="130052" name="Text Box 6"/>
          <p:cNvSpPr txBox="1">
            <a:spLocks noChangeArrowheads="1"/>
          </p:cNvSpPr>
          <p:nvPr/>
        </p:nvSpPr>
        <p:spPr bwMode="auto">
          <a:xfrm>
            <a:off x="1166813" y="15049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sz="2400" dirty="0"/>
          </a:p>
        </p:txBody>
      </p:sp>
      <p:sp>
        <p:nvSpPr>
          <p:cNvPr id="130054" name="Rectangle 9"/>
          <p:cNvSpPr>
            <a:spLocks noChangeArrowheads="1"/>
          </p:cNvSpPr>
          <p:nvPr/>
        </p:nvSpPr>
        <p:spPr bwMode="auto">
          <a:xfrm>
            <a:off x="2780002" y="6122830"/>
            <a:ext cx="37630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>
                    <a:alpha val="6588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sz="2800" b="1" dirty="0">
                <a:latin typeface="Cambria" panose="02040503050406030204" pitchFamily="18" charset="0"/>
                <a:ea typeface="Kozuka Mincho Pro B" panose="02020800000000000000" pitchFamily="18" charset="-128"/>
              </a:rPr>
              <a:t>John Christensen</a:t>
            </a:r>
            <a:endParaRPr lang="en-US" sz="2800" b="1" dirty="0">
              <a:latin typeface="Cambria" panose="02040503050406030204" pitchFamily="18" charset="0"/>
            </a:endParaRPr>
          </a:p>
        </p:txBody>
      </p:sp>
      <p:pic>
        <p:nvPicPr>
          <p:cNvPr id="10" name="Picture 2" descr="http://therules.org/wp-content/uploads/2015/01/city-of-london-tax-haven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238" y="311407"/>
            <a:ext cx="4483524" cy="2967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0159" y="6122830"/>
            <a:ext cx="995363" cy="594994"/>
          </a:xfrm>
          <a:prstGeom prst="rect">
            <a:avLst/>
          </a:prstGeom>
        </p:spPr>
      </p:pic>
      <p:sp>
        <p:nvSpPr>
          <p:cNvPr id="130053" name="Text Box 2"/>
          <p:cNvSpPr txBox="1">
            <a:spLocks noChangeArrowheads="1"/>
          </p:cNvSpPr>
          <p:nvPr/>
        </p:nvSpPr>
        <p:spPr bwMode="auto">
          <a:xfrm>
            <a:off x="69816" y="3496511"/>
            <a:ext cx="9069160" cy="243143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sz="3200" b="1" dirty="0">
                <a:latin typeface="Cambria" panose="02040503050406030204" pitchFamily="18" charset="0"/>
                <a:ea typeface="Kozuka Mincho Pro B" panose="02020800000000000000" pitchFamily="18" charset="-128"/>
              </a:rPr>
              <a:t>BREXIT AND THE FUTURE OF TAX HAVENS</a:t>
            </a:r>
          </a:p>
          <a:p>
            <a:pPr algn="ctr"/>
            <a:r>
              <a:rPr lang="en-GB" sz="3200" b="1" dirty="0">
                <a:latin typeface="Cambria" panose="02040503050406030204" pitchFamily="18" charset="0"/>
                <a:ea typeface="Kozuka Mincho Pro B" panose="02020800000000000000" pitchFamily="18" charset="-128"/>
              </a:rPr>
              <a:t>The Impact of Brexit on Tax Evasion</a:t>
            </a:r>
          </a:p>
          <a:p>
            <a:pPr algn="ctr"/>
            <a:r>
              <a:rPr lang="en-GB" sz="3200" b="1" dirty="0">
                <a:latin typeface="Cambria" panose="02040503050406030204" pitchFamily="18" charset="0"/>
                <a:ea typeface="Kozuka Mincho Pro B" panose="02020800000000000000" pitchFamily="18" charset="-128"/>
              </a:rPr>
              <a:t>and Money Laundering</a:t>
            </a:r>
          </a:p>
          <a:p>
            <a:pPr algn="ctr"/>
            <a:endParaRPr lang="en-GB" sz="3200" b="1" dirty="0">
              <a:latin typeface="Cambria" panose="02040503050406030204" pitchFamily="18" charset="0"/>
              <a:ea typeface="Kozuka Mincho Pro B" panose="02020800000000000000" pitchFamily="18" charset="-128"/>
            </a:endParaRPr>
          </a:p>
          <a:p>
            <a:pPr algn="ctr"/>
            <a:r>
              <a:rPr lang="en-GB" sz="2400" b="1" dirty="0">
                <a:latin typeface="Cambria" panose="02040503050406030204" pitchFamily="18" charset="0"/>
                <a:ea typeface="Kozuka Mincho Pro B" panose="02020800000000000000" pitchFamily="18" charset="-128"/>
              </a:rPr>
              <a:t>22</a:t>
            </a:r>
            <a:r>
              <a:rPr lang="en-GB" sz="2400" b="1" baseline="30000" dirty="0">
                <a:latin typeface="Cambria" panose="02040503050406030204" pitchFamily="18" charset="0"/>
                <a:ea typeface="Kozuka Mincho Pro B" panose="02020800000000000000" pitchFamily="18" charset="-128"/>
              </a:rPr>
              <a:t>nd</a:t>
            </a:r>
            <a:r>
              <a:rPr lang="en-GB" sz="2400" b="1" dirty="0">
                <a:latin typeface="Cambria" panose="02040503050406030204" pitchFamily="18" charset="0"/>
                <a:ea typeface="Kozuka Mincho Pro B" panose="02020800000000000000" pitchFamily="18" charset="-128"/>
              </a:rPr>
              <a:t> January 2019</a:t>
            </a:r>
          </a:p>
        </p:txBody>
      </p:sp>
    </p:spTree>
    <p:extLst>
      <p:ext uri="{BB962C8B-B14F-4D97-AF65-F5344CB8AC3E}">
        <p14:creationId xmlns:p14="http://schemas.microsoft.com/office/powerpoint/2010/main" val="3087211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D2C46C0-B4FD-4787-85A7-6E8EC92891B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374" y="1245870"/>
            <a:ext cx="3982457" cy="358013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FE999EC-E561-4A1A-AFF5-647582FA087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407" y="2001520"/>
            <a:ext cx="3819219" cy="408431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BAC8F19-F4A0-47A8-B09C-714D4BCE2D8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906" y="1527586"/>
            <a:ext cx="2966994" cy="35836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912EE08-8EBB-492E-B044-AC5DE6338B72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374" y="666750"/>
            <a:ext cx="2178050" cy="43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268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21992B4-F89F-4BC0-B436-4DAEB15C665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6435" y="2343149"/>
            <a:ext cx="3920382" cy="40100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E884F31-094D-417F-B359-963A5379AB7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69" y="1357480"/>
            <a:ext cx="4111856" cy="365211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15E1518-264D-4A89-B4E1-5FAF963AD4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881" y="5209794"/>
            <a:ext cx="3079620" cy="367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014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367746" y="501206"/>
            <a:ext cx="3855381" cy="6211076"/>
          </a:xfrm>
          <a:solidFill>
            <a:schemeClr val="bg1">
              <a:lumMod val="85000"/>
              <a:lumOff val="1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GB" sz="2400" i="1" dirty="0"/>
              <a:t>Steadily, stealthily, the British tax system and broader economy has been reconfigured since the 1950s to serve the interests of a class of unaccountable, untouchable offshore-diving super-rich . . swathes of the British political class are deeply embedded in offshore secrecy . .  . </a:t>
            </a:r>
            <a:br>
              <a:rPr lang="en-GB" sz="3200" dirty="0"/>
            </a:br>
            <a:br>
              <a:rPr lang="en-GB" sz="3200" dirty="0"/>
            </a:br>
            <a:br>
              <a:rPr lang="en-GB" sz="3200" dirty="0"/>
            </a:br>
            <a:r>
              <a:rPr lang="en-GB" sz="1200" dirty="0"/>
              <a:t>Christensen, J.  </a:t>
            </a:r>
            <a:r>
              <a:rPr lang="en-GB" sz="1200" i="1" dirty="0"/>
              <a:t>‘On Her Majesty’s Secrecy Service’</a:t>
            </a:r>
            <a:br>
              <a:rPr lang="en-GB" sz="1200" i="1" dirty="0"/>
            </a:br>
            <a:r>
              <a:rPr lang="en-GB" sz="1200" dirty="0"/>
              <a:t>in Whyte, D. (2015)  </a:t>
            </a:r>
            <a:r>
              <a:rPr lang="en-GB" sz="1200" i="1" dirty="0"/>
              <a:t>How Corrupt is Britain?</a:t>
            </a:r>
            <a:endParaRPr lang="en-US" sz="1200" i="1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818198" y="-222936"/>
            <a:ext cx="1027112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GB" altLang="en-US" sz="15000" dirty="0">
                <a:solidFill>
                  <a:srgbClr val="FF0000"/>
                </a:solidFill>
              </a:rPr>
              <a:t>“</a:t>
            </a:r>
            <a:endParaRPr kumimoji="1" lang="en-US" altLang="en-US" sz="15000" dirty="0">
              <a:solidFill>
                <a:srgbClr val="FF0000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295437" y="4496374"/>
            <a:ext cx="1027112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GB" altLang="en-US" sz="15000" dirty="0">
                <a:solidFill>
                  <a:srgbClr val="FF0000"/>
                </a:solidFill>
              </a:rPr>
              <a:t>”</a:t>
            </a:r>
            <a:endParaRPr kumimoji="1" lang="en-US" altLang="en-US" sz="15000" dirty="0">
              <a:solidFill>
                <a:srgbClr val="FF0000"/>
              </a:solidFill>
            </a:endParaRPr>
          </a:p>
        </p:txBody>
      </p:sp>
      <p:pic>
        <p:nvPicPr>
          <p:cNvPr id="10" name="Picture 2" descr="Charles Raw - Why not turn the City into a tax have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24" y="867498"/>
            <a:ext cx="3855381" cy="3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7150" y="4741316"/>
            <a:ext cx="1279196" cy="1946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186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BBF1EDE-3F25-4E99-8026-036390D5758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63" y="352408"/>
            <a:ext cx="4414838" cy="16198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2B55726-29EA-49CE-95E2-56C03C146EE1}"/>
              </a:ext>
            </a:extLst>
          </p:cNvPr>
          <p:cNvSpPr txBox="1"/>
          <p:nvPr/>
        </p:nvSpPr>
        <p:spPr>
          <a:xfrm>
            <a:off x="5434662" y="628650"/>
            <a:ext cx="360045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Combined  global market share of Britain’s tax haven empire based on IMF data on cross-border shares of offshore financial services </a:t>
            </a:r>
          </a:p>
          <a:p>
            <a:r>
              <a:rPr lang="en-GB" sz="2200" dirty="0"/>
              <a:t>provided to non-residents is approximately 23 percent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1127933-4268-4CA9-8EF7-F5012032796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0" y="2380709"/>
            <a:ext cx="4083050" cy="37274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2E7D040-14DF-45F3-933E-E8BA54D539F1}"/>
              </a:ext>
            </a:extLst>
          </p:cNvPr>
          <p:cNvSpPr txBox="1"/>
          <p:nvPr/>
        </p:nvSpPr>
        <p:spPr>
          <a:xfrm>
            <a:off x="5972005" y="4138672"/>
            <a:ext cx="32218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Bradley Hand ITC" panose="03070402050302030203" pitchFamily="66" charset="0"/>
              </a:rPr>
              <a:t>the weakest </a:t>
            </a:r>
          </a:p>
          <a:p>
            <a:r>
              <a:rPr lang="en-GB" sz="3200" b="1" dirty="0">
                <a:latin typeface="Bradley Hand ITC" panose="03070402050302030203" pitchFamily="66" charset="0"/>
              </a:rPr>
              <a:t>Secrecy score within Britain’s Spider’s Web (2018 FSI)</a:t>
            </a:r>
          </a:p>
        </p:txBody>
      </p:sp>
      <p:sp>
        <p:nvSpPr>
          <p:cNvPr id="14" name="Arrow: Striped Right 13">
            <a:extLst>
              <a:ext uri="{FF2B5EF4-FFF2-40B4-BE49-F238E27FC236}">
                <a16:creationId xmlns:a16="http://schemas.microsoft.com/office/drawing/2014/main" id="{7D8E56A5-26FF-4B94-9D6D-00174C628F65}"/>
              </a:ext>
            </a:extLst>
          </p:cNvPr>
          <p:cNvSpPr/>
          <p:nvPr/>
        </p:nvSpPr>
        <p:spPr>
          <a:xfrm flipH="1">
            <a:off x="4876800" y="5619750"/>
            <a:ext cx="936455" cy="609600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621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0F6B312-5134-42C6-9D93-3E7608FBD1C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524" y="1489074"/>
            <a:ext cx="6270035" cy="231775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1FA8FF9-D8F4-4F4C-BF84-F238C4F021B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8924" y="873543"/>
            <a:ext cx="1549400" cy="4762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D66F778-2183-439A-B640-EA50DF5D382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691" y="480261"/>
            <a:ext cx="1587500" cy="254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2AE1BCB-5BE8-4325-81BB-28BC965DCC1C}"/>
              </a:ext>
            </a:extLst>
          </p:cNvPr>
          <p:cNvSpPr txBox="1"/>
          <p:nvPr/>
        </p:nvSpPr>
        <p:spPr>
          <a:xfrm>
            <a:off x="2077503" y="4210050"/>
            <a:ext cx="639974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i="1" dirty="0">
                <a:latin typeface="Cambria" panose="02040503050406030204" pitchFamily="18" charset="0"/>
                <a:ea typeface="Cambria" panose="02040503050406030204" pitchFamily="18" charset="0"/>
              </a:rPr>
              <a:t>“At the same time (1831), the slaves were aware of the growing abolitionist movement in England.  They were even more aware of the planters’ response to </a:t>
            </a:r>
            <a:r>
              <a:rPr lang="en-GB" sz="2200" i="1">
                <a:latin typeface="Cambria" panose="02040503050406030204" pitchFamily="18" charset="0"/>
                <a:ea typeface="Cambria" panose="02040503050406030204" pitchFamily="18" charset="0"/>
              </a:rPr>
              <a:t>it   . </a:t>
            </a:r>
            <a:r>
              <a:rPr lang="en-GB" sz="2200" i="1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GB" sz="2200" i="1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en-GB" sz="2200" i="1" dirty="0">
                <a:latin typeface="Cambria" panose="02040503050406030204" pitchFamily="18" charset="0"/>
                <a:ea typeface="Cambria" panose="02040503050406030204" pitchFamily="18" charset="0"/>
              </a:rPr>
              <a:t>threats of armed revolt and secession . . .  There was even talk of a massacre of male slaves.”</a:t>
            </a:r>
          </a:p>
          <a:p>
            <a:pPr algn="r"/>
            <a:r>
              <a:rPr lang="en-GB" sz="2200" i="1" dirty="0">
                <a:latin typeface="Cambria" panose="02040503050406030204" pitchFamily="18" charset="0"/>
                <a:ea typeface="Cambria" panose="02040503050406030204" pitchFamily="18" charset="0"/>
              </a:rPr>
              <a:t>The Blood Never Dried, </a:t>
            </a:r>
            <a:r>
              <a:rPr lang="en-GB" sz="2200" dirty="0">
                <a:latin typeface="Cambria" panose="02040503050406030204" pitchFamily="18" charset="0"/>
                <a:ea typeface="Cambria" panose="02040503050406030204" pitchFamily="18" charset="0"/>
              </a:rPr>
              <a:t>John </a:t>
            </a:r>
            <a:r>
              <a:rPr lang="en-GB" sz="2200" dirty="0" err="1">
                <a:latin typeface="Cambria" panose="02040503050406030204" pitchFamily="18" charset="0"/>
                <a:ea typeface="Cambria" panose="02040503050406030204" pitchFamily="18" charset="0"/>
              </a:rPr>
              <a:t>Newsinger</a:t>
            </a:r>
            <a:r>
              <a:rPr lang="en-GB" sz="2200" dirty="0">
                <a:latin typeface="Cambria" panose="02040503050406030204" pitchFamily="18" charset="0"/>
                <a:ea typeface="Cambria" panose="02040503050406030204" pitchFamily="18" charset="0"/>
              </a:rPr>
              <a:t> (2013)</a:t>
            </a:r>
          </a:p>
        </p:txBody>
      </p:sp>
    </p:spTree>
    <p:extLst>
      <p:ext uri="{BB962C8B-B14F-4D97-AF65-F5344CB8AC3E}">
        <p14:creationId xmlns:p14="http://schemas.microsoft.com/office/powerpoint/2010/main" val="326237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A2AE1BCB-5BE8-4325-81BB-28BC965DCC1C}"/>
              </a:ext>
            </a:extLst>
          </p:cNvPr>
          <p:cNvSpPr txBox="1"/>
          <p:nvPr/>
        </p:nvSpPr>
        <p:spPr>
          <a:xfrm>
            <a:off x="1238776" y="366623"/>
            <a:ext cx="7267049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ambria" panose="02040503050406030204" pitchFamily="18" charset="0"/>
                <a:ea typeface="Cambria" panose="02040503050406030204" pitchFamily="18" charset="0"/>
              </a:rPr>
              <a:t>Equivalence</a:t>
            </a:r>
          </a:p>
          <a:p>
            <a:endParaRPr lang="en-GB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2200" dirty="0">
                <a:latin typeface="Cambria" panose="02040503050406030204" pitchFamily="18" charset="0"/>
                <a:ea typeface="Cambria" panose="02040503050406030204" pitchFamily="18" charset="0"/>
              </a:rPr>
              <a:t>Equivalence is a relatively new legal concept which  facilitates cross border trading between states that choose to recognise one another’s standards.  </a:t>
            </a:r>
          </a:p>
          <a:p>
            <a:endParaRPr lang="en-GB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2200" dirty="0">
                <a:latin typeface="Cambria" panose="02040503050406030204" pitchFamily="18" charset="0"/>
                <a:ea typeface="Cambria" panose="02040503050406030204" pitchFamily="18" charset="0"/>
              </a:rPr>
              <a:t>It does not, however, require both sides to harmonise on rules and legislation.</a:t>
            </a:r>
          </a:p>
          <a:p>
            <a:endParaRPr lang="en-GB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2200" dirty="0">
                <a:latin typeface="Cambria" panose="02040503050406030204" pitchFamily="18" charset="0"/>
                <a:ea typeface="Cambria" panose="02040503050406030204" pitchFamily="18" charset="0"/>
              </a:rPr>
              <a:t>EU legislation allows for revocation of a declaration of equivalence on 30 days notice.</a:t>
            </a:r>
          </a:p>
          <a:p>
            <a:endParaRPr lang="en-GB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GB" sz="2200" dirty="0">
                <a:latin typeface="Cambria" panose="02040503050406030204" pitchFamily="18" charset="0"/>
                <a:ea typeface="Cambria" panose="02040503050406030204" pitchFamily="18" charset="0"/>
              </a:rPr>
              <a:t>To protect itself from potential risks of deregulation and weak compliance, the EU needs to arrive at a detailed agreement on definitions, rules, legislation, and regulatory standards before even considering an offer of equivalent treatment</a:t>
            </a:r>
          </a:p>
        </p:txBody>
      </p:sp>
    </p:spTree>
    <p:extLst>
      <p:ext uri="{BB962C8B-B14F-4D97-AF65-F5344CB8AC3E}">
        <p14:creationId xmlns:p14="http://schemas.microsoft.com/office/powerpoint/2010/main" val="94065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33726" y="4593788"/>
            <a:ext cx="375285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200" dirty="0"/>
          </a:p>
          <a:p>
            <a:r>
              <a:rPr lang="en-GB" sz="3200" dirty="0"/>
              <a:t>@jechristensen56 </a:t>
            </a:r>
          </a:p>
          <a:p>
            <a:r>
              <a:rPr lang="en-GB" sz="3200" dirty="0"/>
              <a:t>wwwtaxjustice.net    </a:t>
            </a:r>
          </a:p>
          <a:p>
            <a:r>
              <a:rPr lang="en-GB" sz="3200" dirty="0"/>
              <a:t>john@taxjustice.net</a:t>
            </a:r>
          </a:p>
          <a:p>
            <a:endParaRPr lang="en-GB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3FCF6C-165F-45F5-907B-98A48DDBB59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" y="171450"/>
            <a:ext cx="9042400" cy="451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591183"/>
      </p:ext>
    </p:extLst>
  </p:cSld>
  <p:clrMapOvr>
    <a:masterClrMapping/>
  </p:clrMapOvr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5193</TotalTime>
  <Words>279</Words>
  <Application>Microsoft Office PowerPoint</Application>
  <PresentationFormat>On-screen Show (4:3)</PresentationFormat>
  <Paragraphs>29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Bradley Hand ITC</vt:lpstr>
      <vt:lpstr>Calibri</vt:lpstr>
      <vt:lpstr>Cambria</vt:lpstr>
      <vt:lpstr>Times New Roman</vt:lpstr>
      <vt:lpstr> Black </vt:lpstr>
      <vt:lpstr>PowerPoint Presentation</vt:lpstr>
      <vt:lpstr>PowerPoint Presentation</vt:lpstr>
      <vt:lpstr>PowerPoint Presentation</vt:lpstr>
      <vt:lpstr>Steadily, stealthily, the British tax system and broader economy has been reconfigured since the 1950s to serve the interests of a class of unaccountable, untouchable offshore-diving super-rich . . swathes of the British political class are deeply embedded in offshore secrecy . .  .    Christensen, J.  ‘On Her Majesty’s Secrecy Service’ in Whyte, D. (2015)  How Corrupt is Britain?</vt:lpstr>
      <vt:lpstr>PowerPoint Presentation</vt:lpstr>
      <vt:lpstr>PowerPoint Presentation</vt:lpstr>
      <vt:lpstr>PowerPoint Presentation</vt:lpstr>
      <vt:lpstr>PowerPoint Presentation</vt:lpstr>
    </vt:vector>
  </TitlesOfParts>
  <Company>CBS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Finance Curse</dc:title>
  <dc:creator>Duncan Wigan</dc:creator>
  <cp:lastModifiedBy>Naomi Fowler</cp:lastModifiedBy>
  <cp:revision>77</cp:revision>
  <cp:lastPrinted>2019-01-21T11:30:34Z</cp:lastPrinted>
  <dcterms:created xsi:type="dcterms:W3CDTF">2015-06-26T05:41:28Z</dcterms:created>
  <dcterms:modified xsi:type="dcterms:W3CDTF">2019-01-23T13:19:06Z</dcterms:modified>
</cp:coreProperties>
</file>