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257" r:id="rId3"/>
    <p:sldId id="309" r:id="rId4"/>
    <p:sldId id="315" r:id="rId5"/>
    <p:sldId id="316" r:id="rId6"/>
    <p:sldId id="337" r:id="rId7"/>
    <p:sldId id="336" r:id="rId8"/>
    <p:sldId id="338" r:id="rId9"/>
    <p:sldId id="339" r:id="rId10"/>
    <p:sldId id="335" r:id="rId11"/>
    <p:sldId id="321" r:id="rId12"/>
    <p:sldId id="324" r:id="rId13"/>
    <p:sldId id="325" r:id="rId14"/>
    <p:sldId id="326" r:id="rId15"/>
    <p:sldId id="319" r:id="rId16"/>
    <p:sldId id="327" r:id="rId17"/>
    <p:sldId id="328" r:id="rId18"/>
    <p:sldId id="329" r:id="rId19"/>
    <p:sldId id="332" r:id="rId20"/>
    <p:sldId id="320" r:id="rId21"/>
    <p:sldId id="322" r:id="rId22"/>
    <p:sldId id="323" r:id="rId23"/>
    <p:sldId id="330" r:id="rId24"/>
    <p:sldId id="331" r:id="rId25"/>
    <p:sldId id="333" r:id="rId26"/>
    <p:sldId id="334"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p:scale>
          <a:sx n="65" d="100"/>
          <a:sy n="65" d="100"/>
        </p:scale>
        <p:origin x="27"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Ratio of net income to total assets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All Countries Total</c:v>
                </c:pt>
              </c:strCache>
            </c:strRef>
          </c:tx>
          <c:spPr>
            <a:solidFill>
              <a:schemeClr val="bg2">
                <a:lumMod val="50000"/>
              </a:schemeClr>
            </a:solidFill>
            <a:ln>
              <a:noFill/>
            </a:ln>
            <a:effectLst/>
          </c:spPr>
          <c:invertIfNegative val="0"/>
          <c:cat>
            <c:strRef>
              <c:f>Sheet1!$B$1:$I$1</c:f>
              <c:strCache>
                <c:ptCount val="8"/>
                <c:pt idx="0">
                  <c:v>2009</c:v>
                </c:pt>
                <c:pt idx="1">
                  <c:v>2010</c:v>
                </c:pt>
                <c:pt idx="2">
                  <c:v>2011</c:v>
                </c:pt>
                <c:pt idx="3">
                  <c:v>2012</c:v>
                </c:pt>
                <c:pt idx="4">
                  <c:v>2013</c:v>
                </c:pt>
                <c:pt idx="5">
                  <c:v>2014</c:v>
                </c:pt>
                <c:pt idx="6">
                  <c:v>2015</c:v>
                </c:pt>
                <c:pt idx="7">
                  <c:v>2016</c:v>
                </c:pt>
              </c:strCache>
            </c:strRef>
          </c:cat>
          <c:val>
            <c:numRef>
              <c:f>Sheet1!$B$2:$I$2</c:f>
              <c:numCache>
                <c:formatCode>0.0%</c:formatCode>
                <c:ptCount val="8"/>
                <c:pt idx="0">
                  <c:v>3.9234912039417695E-2</c:v>
                </c:pt>
                <c:pt idx="1">
                  <c:v>4.925910542456706E-2</c:v>
                </c:pt>
                <c:pt idx="2">
                  <c:v>5.2330253109342133E-2</c:v>
                </c:pt>
                <c:pt idx="3">
                  <c:v>4.9115669012659312E-2</c:v>
                </c:pt>
                <c:pt idx="4">
                  <c:v>4.6043935728559811E-2</c:v>
                </c:pt>
                <c:pt idx="5">
                  <c:v>4.6409761000269473E-2</c:v>
                </c:pt>
                <c:pt idx="6">
                  <c:v>4.2740921082611183E-2</c:v>
                </c:pt>
                <c:pt idx="7">
                  <c:v>3.9990702241844187E-2</c:v>
                </c:pt>
              </c:numCache>
            </c:numRef>
          </c:val>
          <c:extLst>
            <c:ext xmlns:c16="http://schemas.microsoft.com/office/drawing/2014/chart" uri="{C3380CC4-5D6E-409C-BE32-E72D297353CC}">
              <c16:uniqueId val="{00000000-AEBB-4692-A15B-9D7DD4F0EA27}"/>
            </c:ext>
          </c:extLst>
        </c:ser>
        <c:ser>
          <c:idx val="1"/>
          <c:order val="1"/>
          <c:tx>
            <c:strRef>
              <c:f>Sheet1!$A$3</c:f>
              <c:strCache>
                <c:ptCount val="1"/>
                <c:pt idx="0">
                  <c:v>Europe</c:v>
                </c:pt>
              </c:strCache>
            </c:strRef>
          </c:tx>
          <c:spPr>
            <a:solidFill>
              <a:srgbClr val="0070C0"/>
            </a:solidFill>
            <a:ln>
              <a:noFill/>
            </a:ln>
            <a:effectLst/>
          </c:spPr>
          <c:invertIfNegative val="0"/>
          <c:cat>
            <c:strRef>
              <c:f>Sheet1!$B$1:$I$1</c:f>
              <c:strCache>
                <c:ptCount val="8"/>
                <c:pt idx="0">
                  <c:v>2009</c:v>
                </c:pt>
                <c:pt idx="1">
                  <c:v>2010</c:v>
                </c:pt>
                <c:pt idx="2">
                  <c:v>2011</c:v>
                </c:pt>
                <c:pt idx="3">
                  <c:v>2012</c:v>
                </c:pt>
                <c:pt idx="4">
                  <c:v>2013</c:v>
                </c:pt>
                <c:pt idx="5">
                  <c:v>2014</c:v>
                </c:pt>
                <c:pt idx="6">
                  <c:v>2015</c:v>
                </c:pt>
                <c:pt idx="7">
                  <c:v>2016</c:v>
                </c:pt>
              </c:strCache>
            </c:strRef>
          </c:cat>
          <c:val>
            <c:numRef>
              <c:f>Sheet1!$B$3:$I$3</c:f>
              <c:numCache>
                <c:formatCode>0.0%</c:formatCode>
                <c:ptCount val="8"/>
                <c:pt idx="0">
                  <c:v>4.1816282385330118E-2</c:v>
                </c:pt>
                <c:pt idx="1">
                  <c:v>5.1147590473518065E-2</c:v>
                </c:pt>
                <c:pt idx="2">
                  <c:v>4.7447657937023477E-2</c:v>
                </c:pt>
                <c:pt idx="3">
                  <c:v>4.5322957830833635E-2</c:v>
                </c:pt>
                <c:pt idx="4">
                  <c:v>4.0861641016623804E-2</c:v>
                </c:pt>
                <c:pt idx="5">
                  <c:v>4.2898592936543196E-2</c:v>
                </c:pt>
                <c:pt idx="6">
                  <c:v>4.3341473075772276E-2</c:v>
                </c:pt>
                <c:pt idx="7">
                  <c:v>4.2131595781630789E-2</c:v>
                </c:pt>
              </c:numCache>
            </c:numRef>
          </c:val>
          <c:extLst>
            <c:ext xmlns:c16="http://schemas.microsoft.com/office/drawing/2014/chart" uri="{C3380CC4-5D6E-409C-BE32-E72D297353CC}">
              <c16:uniqueId val="{00000001-AEBB-4692-A15B-9D7DD4F0EA27}"/>
            </c:ext>
          </c:extLst>
        </c:ser>
        <c:ser>
          <c:idx val="2"/>
          <c:order val="2"/>
          <c:tx>
            <c:strRef>
              <c:f>Sheet1!$A$4</c:f>
              <c:strCache>
                <c:ptCount val="1"/>
                <c:pt idx="0">
                  <c:v>  United Kingdom</c:v>
                </c:pt>
              </c:strCache>
            </c:strRef>
          </c:tx>
          <c:spPr>
            <a:solidFill>
              <a:srgbClr val="C00000"/>
            </a:solidFill>
            <a:ln>
              <a:noFill/>
            </a:ln>
            <a:effectLst/>
          </c:spPr>
          <c:invertIfNegative val="0"/>
          <c:cat>
            <c:strRef>
              <c:f>Sheet1!$B$1:$I$1</c:f>
              <c:strCache>
                <c:ptCount val="8"/>
                <c:pt idx="0">
                  <c:v>2009</c:v>
                </c:pt>
                <c:pt idx="1">
                  <c:v>2010</c:v>
                </c:pt>
                <c:pt idx="2">
                  <c:v>2011</c:v>
                </c:pt>
                <c:pt idx="3">
                  <c:v>2012</c:v>
                </c:pt>
                <c:pt idx="4">
                  <c:v>2013</c:v>
                </c:pt>
                <c:pt idx="5">
                  <c:v>2014</c:v>
                </c:pt>
                <c:pt idx="6">
                  <c:v>2015</c:v>
                </c:pt>
                <c:pt idx="7">
                  <c:v>2016</c:v>
                </c:pt>
              </c:strCache>
            </c:strRef>
          </c:cat>
          <c:val>
            <c:numRef>
              <c:f>Sheet1!$B$4:$I$4</c:f>
              <c:numCache>
                <c:formatCode>0.0%</c:formatCode>
                <c:ptCount val="8"/>
                <c:pt idx="0">
                  <c:v>1.9326915528892093E-2</c:v>
                </c:pt>
                <c:pt idx="1">
                  <c:v>1.9844782308899831E-2</c:v>
                </c:pt>
                <c:pt idx="2">
                  <c:v>1.6314873030043461E-2</c:v>
                </c:pt>
                <c:pt idx="3">
                  <c:v>1.4480266085496995E-2</c:v>
                </c:pt>
                <c:pt idx="4">
                  <c:v>1.4988553555106456E-2</c:v>
                </c:pt>
                <c:pt idx="5">
                  <c:v>1.7351992462204709E-2</c:v>
                </c:pt>
                <c:pt idx="6">
                  <c:v>2.0389174341409293E-2</c:v>
                </c:pt>
                <c:pt idx="7">
                  <c:v>2.0495984982941733E-2</c:v>
                </c:pt>
              </c:numCache>
            </c:numRef>
          </c:val>
          <c:extLst>
            <c:ext xmlns:c16="http://schemas.microsoft.com/office/drawing/2014/chart" uri="{C3380CC4-5D6E-409C-BE32-E72D297353CC}">
              <c16:uniqueId val="{00000002-AEBB-4692-A15B-9D7DD4F0EA27}"/>
            </c:ext>
          </c:extLst>
        </c:ser>
        <c:ser>
          <c:idx val="3"/>
          <c:order val="3"/>
          <c:tx>
            <c:strRef>
              <c:f>Sheet1!$A$5</c:f>
              <c:strCache>
                <c:ptCount val="1"/>
                <c:pt idx="0">
                  <c:v>  Ireland</c:v>
                </c:pt>
              </c:strCache>
            </c:strRef>
          </c:tx>
          <c:spPr>
            <a:solidFill>
              <a:srgbClr val="92D050"/>
            </a:solidFill>
            <a:ln>
              <a:noFill/>
            </a:ln>
            <a:effectLst/>
          </c:spPr>
          <c:invertIfNegative val="0"/>
          <c:cat>
            <c:strRef>
              <c:f>Sheet1!$B$1:$I$1</c:f>
              <c:strCache>
                <c:ptCount val="8"/>
                <c:pt idx="0">
                  <c:v>2009</c:v>
                </c:pt>
                <c:pt idx="1">
                  <c:v>2010</c:v>
                </c:pt>
                <c:pt idx="2">
                  <c:v>2011</c:v>
                </c:pt>
                <c:pt idx="3">
                  <c:v>2012</c:v>
                </c:pt>
                <c:pt idx="4">
                  <c:v>2013</c:v>
                </c:pt>
                <c:pt idx="5">
                  <c:v>2014</c:v>
                </c:pt>
                <c:pt idx="6">
                  <c:v>2015</c:v>
                </c:pt>
                <c:pt idx="7">
                  <c:v>2016</c:v>
                </c:pt>
              </c:strCache>
            </c:strRef>
          </c:cat>
          <c:val>
            <c:numRef>
              <c:f>Sheet1!$B$5:$I$5</c:f>
              <c:numCache>
                <c:formatCode>0.0%</c:formatCode>
                <c:ptCount val="8"/>
                <c:pt idx="0">
                  <c:v>8.6386669084906109E-2</c:v>
                </c:pt>
                <c:pt idx="1">
                  <c:v>0.11317337573002394</c:v>
                </c:pt>
                <c:pt idx="3">
                  <c:v>0.10249724919867961</c:v>
                </c:pt>
                <c:pt idx="4">
                  <c:v>9.1341122084758072E-2</c:v>
                </c:pt>
                <c:pt idx="5">
                  <c:v>8.651392803884142E-2</c:v>
                </c:pt>
                <c:pt idx="6">
                  <c:v>9.4559560009667643E-2</c:v>
                </c:pt>
                <c:pt idx="7">
                  <c:v>0.10118651536015744</c:v>
                </c:pt>
              </c:numCache>
            </c:numRef>
          </c:val>
          <c:extLst>
            <c:ext xmlns:c16="http://schemas.microsoft.com/office/drawing/2014/chart" uri="{C3380CC4-5D6E-409C-BE32-E72D297353CC}">
              <c16:uniqueId val="{00000003-AEBB-4692-A15B-9D7DD4F0EA27}"/>
            </c:ext>
          </c:extLst>
        </c:ser>
        <c:dLbls>
          <c:showLegendKey val="0"/>
          <c:showVal val="0"/>
          <c:showCatName val="0"/>
          <c:showSerName val="0"/>
          <c:showPercent val="0"/>
          <c:showBubbleSize val="0"/>
        </c:dLbls>
        <c:gapWidth val="219"/>
        <c:overlap val="-27"/>
        <c:axId val="567693632"/>
        <c:axId val="567694616"/>
      </c:barChart>
      <c:catAx>
        <c:axId val="5676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7694616"/>
        <c:crosses val="autoZero"/>
        <c:auto val="1"/>
        <c:lblAlgn val="ctr"/>
        <c:lblOffset val="100"/>
        <c:noMultiLvlLbl val="0"/>
      </c:catAx>
      <c:valAx>
        <c:axId val="567694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769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AED5D-4BAE-4F0D-9C9F-EEDA59E60D03}" type="datetimeFigureOut">
              <a:rPr lang="en-GB" smtClean="0"/>
              <a:t>29/09/2018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00356-A409-4C73-82D3-207AEF3D616C}" type="slidenum">
              <a:rPr lang="en-GB" smtClean="0"/>
              <a:t>‹#›</a:t>
            </a:fld>
            <a:endParaRPr lang="en-GB"/>
          </a:p>
        </p:txBody>
      </p:sp>
    </p:spTree>
    <p:extLst>
      <p:ext uri="{BB962C8B-B14F-4D97-AF65-F5344CB8AC3E}">
        <p14:creationId xmlns:p14="http://schemas.microsoft.com/office/powerpoint/2010/main" val="275702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srn.com/abstract=3075784"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x.doi.org/10.2139/ssrn.307578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662F8A-1690-D344-85BB-9234E3B9DEA2}" type="slidenum">
              <a:rPr lang="en-US" smtClean="0"/>
              <a:t>1</a:t>
            </a:fld>
            <a:endParaRPr lang="en-US"/>
          </a:p>
        </p:txBody>
      </p:sp>
    </p:spTree>
    <p:extLst>
      <p:ext uri="{BB962C8B-B14F-4D97-AF65-F5344CB8AC3E}">
        <p14:creationId xmlns:p14="http://schemas.microsoft.com/office/powerpoint/2010/main" val="169836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Overesch</a:t>
            </a:r>
            <a:r>
              <a:rPr lang="en-GB" sz="1200" b="0" i="0" kern="1200" dirty="0">
                <a:solidFill>
                  <a:schemeClr val="tx1"/>
                </a:solidFill>
                <a:effectLst/>
                <a:latin typeface="+mn-lt"/>
                <a:ea typeface="+mn-ea"/>
                <a:cs typeface="+mn-cs"/>
              </a:rPr>
              <a:t>, Michael and Wolff, Hubertus, Does Country-by-Country Reporting Alleviate Corporate Tax Avoidance? Evidence from the European Banking Sector (July 2018). Available at SSRN: </a:t>
            </a:r>
            <a:r>
              <a:rPr lang="en-GB" sz="1200" b="0" i="0" u="sng" kern="1200" dirty="0">
                <a:solidFill>
                  <a:schemeClr val="tx1"/>
                </a:solidFill>
                <a:effectLst/>
                <a:latin typeface="+mn-lt"/>
                <a:ea typeface="+mn-ea"/>
                <a:cs typeface="+mn-cs"/>
                <a:hlinkClick r:id="rId3"/>
              </a:rPr>
              <a:t>https://ssrn.com/abstract=3075784</a:t>
            </a:r>
            <a:r>
              <a:rPr lang="en-GB" sz="1200" b="0" i="0" kern="1200" dirty="0">
                <a:solidFill>
                  <a:schemeClr val="tx1"/>
                </a:solidFill>
                <a:effectLst/>
                <a:latin typeface="+mn-lt"/>
                <a:ea typeface="+mn-ea"/>
                <a:cs typeface="+mn-cs"/>
              </a:rPr>
              <a:t> or </a:t>
            </a:r>
            <a:r>
              <a:rPr lang="en-GB" sz="1200" b="0" i="0" u="sng" kern="1200" dirty="0">
                <a:solidFill>
                  <a:schemeClr val="tx1"/>
                </a:solidFill>
                <a:effectLst/>
                <a:latin typeface="+mn-lt"/>
                <a:ea typeface="+mn-ea"/>
                <a:cs typeface="+mn-cs"/>
                <a:hlinkClick r:id="rId4"/>
              </a:rPr>
              <a:t>http://dx.doi.org/10.2139/ssrn.3075784</a:t>
            </a:r>
            <a:endParaRPr lang="en-GB" dirty="0"/>
          </a:p>
        </p:txBody>
      </p:sp>
      <p:sp>
        <p:nvSpPr>
          <p:cNvPr id="4" name="Slide Number Placeholder 3"/>
          <p:cNvSpPr>
            <a:spLocks noGrp="1"/>
          </p:cNvSpPr>
          <p:nvPr>
            <p:ph type="sldNum" sz="quarter" idx="10"/>
          </p:nvPr>
        </p:nvSpPr>
        <p:spPr/>
        <p:txBody>
          <a:bodyPr/>
          <a:lstStyle/>
          <a:p>
            <a:fld id="{CD200356-A409-4C73-82D3-207AEF3D616C}" type="slidenum">
              <a:rPr lang="en-GB" smtClean="0"/>
              <a:t>15</a:t>
            </a:fld>
            <a:endParaRPr lang="en-GB"/>
          </a:p>
        </p:txBody>
      </p:sp>
    </p:spTree>
    <p:extLst>
      <p:ext uri="{BB962C8B-B14F-4D97-AF65-F5344CB8AC3E}">
        <p14:creationId xmlns:p14="http://schemas.microsoft.com/office/powerpoint/2010/main" val="323662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62F8A-1690-D344-85BB-9234E3B9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8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TJN calcula</a:t>
            </a:r>
            <a:r>
              <a:rPr lang="en-GB" b="0" dirty="0"/>
              <a:t>tions on </a:t>
            </a:r>
            <a:r>
              <a:rPr lang="en-GB" sz="1200" b="0" i="1" u="none" strike="noStrike" kern="1200" dirty="0">
                <a:solidFill>
                  <a:schemeClr val="tx1"/>
                </a:solidFill>
                <a:effectLst/>
                <a:latin typeface="+mn-lt"/>
                <a:ea typeface="+mn-ea"/>
                <a:cs typeface="+mn-cs"/>
              </a:rPr>
              <a:t>Data on activities of multinational enterprises:</a:t>
            </a:r>
            <a:r>
              <a:rPr lang="en-GB" b="0" i="1" dirty="0"/>
              <a:t> </a:t>
            </a:r>
            <a:r>
              <a:rPr lang="en-GB" sz="1200" b="0" i="1" u="none" strike="noStrike" kern="1200" dirty="0">
                <a:solidFill>
                  <a:schemeClr val="tx1"/>
                </a:solidFill>
                <a:effectLst/>
                <a:latin typeface="+mn-lt"/>
                <a:ea typeface="+mn-ea"/>
                <a:cs typeface="+mn-cs"/>
              </a:rPr>
              <a:t>U.S. Direct Investment Abroad</a:t>
            </a:r>
            <a:r>
              <a:rPr lang="en-GB" sz="1200" b="0" i="0" u="none" strike="noStrike" kern="1200" dirty="0">
                <a:solidFill>
                  <a:schemeClr val="tx1"/>
                </a:solidFill>
                <a:effectLst/>
                <a:latin typeface="+mn-lt"/>
                <a:ea typeface="+mn-ea"/>
                <a:cs typeface="+mn-cs"/>
              </a:rPr>
              <a:t>, from US Bureau of Economic Analysis (downloaded Sep.18).</a:t>
            </a:r>
            <a:endParaRPr lang="en-GB" b="0" dirty="0"/>
          </a:p>
        </p:txBody>
      </p:sp>
      <p:sp>
        <p:nvSpPr>
          <p:cNvPr id="4" name="Slide Number Placeholder 3"/>
          <p:cNvSpPr>
            <a:spLocks noGrp="1"/>
          </p:cNvSpPr>
          <p:nvPr>
            <p:ph type="sldNum" sz="quarter" idx="10"/>
          </p:nvPr>
        </p:nvSpPr>
        <p:spPr/>
        <p:txBody>
          <a:bodyPr/>
          <a:lstStyle/>
          <a:p>
            <a:fld id="{CD200356-A409-4C73-82D3-207AEF3D616C}" type="slidenum">
              <a:rPr lang="en-GB" smtClean="0"/>
              <a:t>21</a:t>
            </a:fld>
            <a:endParaRPr lang="en-GB"/>
          </a:p>
        </p:txBody>
      </p:sp>
    </p:spTree>
    <p:extLst>
      <p:ext uri="{BB962C8B-B14F-4D97-AF65-F5344CB8AC3E}">
        <p14:creationId xmlns:p14="http://schemas.microsoft.com/office/powerpoint/2010/main" val="368231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662F8A-1690-D344-85BB-9234E3B9DEA2}" type="slidenum">
              <a:rPr lang="en-US" smtClean="0"/>
              <a:t>26</a:t>
            </a:fld>
            <a:endParaRPr lang="en-US"/>
          </a:p>
        </p:txBody>
      </p:sp>
    </p:spTree>
    <p:extLst>
      <p:ext uri="{BB962C8B-B14F-4D97-AF65-F5344CB8AC3E}">
        <p14:creationId xmlns:p14="http://schemas.microsoft.com/office/powerpoint/2010/main" val="8958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662F8A-1690-D344-85BB-9234E3B9DEA2}" type="slidenum">
              <a:rPr lang="en-US" smtClean="0"/>
              <a:t>2</a:t>
            </a:fld>
            <a:endParaRPr lang="en-US"/>
          </a:p>
        </p:txBody>
      </p:sp>
    </p:spTree>
    <p:extLst>
      <p:ext uri="{BB962C8B-B14F-4D97-AF65-F5344CB8AC3E}">
        <p14:creationId xmlns:p14="http://schemas.microsoft.com/office/powerpoint/2010/main" val="275383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62F8A-1690-D344-85BB-9234E3B9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444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details in Cobham, Gray and Murphy, 2017, ‘What Do They Pay?</a:t>
            </a:r>
          </a:p>
          <a:p>
            <a:r>
              <a:rPr lang="en-GB" dirty="0"/>
              <a:t>Towards a Public Database to Account for the Economic Activities and Tax Contributions of Multinational Corporations’, </a:t>
            </a:r>
            <a:r>
              <a:rPr lang="en-GB" i="1" dirty="0"/>
              <a:t>Open Data for Tax Justice</a:t>
            </a:r>
            <a:r>
              <a:rPr lang="en-GB" i="0" dirty="0"/>
              <a:t>:</a:t>
            </a:r>
            <a:r>
              <a:rPr lang="en-GB" i="1" dirty="0"/>
              <a:t> </a:t>
            </a:r>
            <a:r>
              <a:rPr lang="en-GB" dirty="0"/>
              <a:t>http://datafortaxjustice.net/what-do-they-pay/. </a:t>
            </a:r>
          </a:p>
        </p:txBody>
      </p:sp>
      <p:sp>
        <p:nvSpPr>
          <p:cNvPr id="4" name="Slide Number Placeholder 3"/>
          <p:cNvSpPr>
            <a:spLocks noGrp="1"/>
          </p:cNvSpPr>
          <p:nvPr>
            <p:ph type="sldNum" sz="quarter" idx="10"/>
          </p:nvPr>
        </p:nvSpPr>
        <p:spPr/>
        <p:txBody>
          <a:bodyPr/>
          <a:lstStyle/>
          <a:p>
            <a:fld id="{CD200356-A409-4C73-82D3-207AEF3D616C}" type="slidenum">
              <a:rPr lang="en-GB" smtClean="0"/>
              <a:t>5</a:t>
            </a:fld>
            <a:endParaRPr lang="en-GB"/>
          </a:p>
        </p:txBody>
      </p:sp>
    </p:spTree>
    <p:extLst>
      <p:ext uri="{BB962C8B-B14F-4D97-AF65-F5344CB8AC3E}">
        <p14:creationId xmlns:p14="http://schemas.microsoft.com/office/powerpoint/2010/main" val="87662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details in Cobham, Gray and Murphy, 2017, ‘What Do They Pay?</a:t>
            </a:r>
          </a:p>
          <a:p>
            <a:r>
              <a:rPr lang="en-GB" dirty="0"/>
              <a:t>Towards a Public Database to Account for the Economic Activities and Tax Contributions of Multinational Corporations’, </a:t>
            </a:r>
            <a:r>
              <a:rPr lang="en-GB" i="1" dirty="0"/>
              <a:t>Open Data for Tax Justice</a:t>
            </a:r>
            <a:r>
              <a:rPr lang="en-GB" i="0" dirty="0"/>
              <a:t>:</a:t>
            </a:r>
            <a:r>
              <a:rPr lang="en-GB" i="1" dirty="0"/>
              <a:t> </a:t>
            </a:r>
            <a:r>
              <a:rPr lang="en-GB" dirty="0"/>
              <a:t>http://datafortaxjustice.net/what-do-they-pay/. </a:t>
            </a:r>
          </a:p>
        </p:txBody>
      </p:sp>
      <p:sp>
        <p:nvSpPr>
          <p:cNvPr id="4" name="Slide Number Placeholder 3"/>
          <p:cNvSpPr>
            <a:spLocks noGrp="1"/>
          </p:cNvSpPr>
          <p:nvPr>
            <p:ph type="sldNum" sz="quarter" idx="10"/>
          </p:nvPr>
        </p:nvSpPr>
        <p:spPr/>
        <p:txBody>
          <a:bodyPr/>
          <a:lstStyle/>
          <a:p>
            <a:fld id="{CD200356-A409-4C73-82D3-207AEF3D616C}" type="slidenum">
              <a:rPr lang="en-GB" smtClean="0"/>
              <a:t>7</a:t>
            </a:fld>
            <a:endParaRPr lang="en-GB"/>
          </a:p>
        </p:txBody>
      </p:sp>
    </p:spTree>
    <p:extLst>
      <p:ext uri="{BB962C8B-B14F-4D97-AF65-F5344CB8AC3E}">
        <p14:creationId xmlns:p14="http://schemas.microsoft.com/office/powerpoint/2010/main" val="35584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details in Cobham, Gray and Murphy, 2017, ‘What Do They Pay?</a:t>
            </a:r>
          </a:p>
          <a:p>
            <a:r>
              <a:rPr lang="en-GB" dirty="0"/>
              <a:t>Towards a Public Database to Account for the Economic Activities and Tax Contributions of Multinational Corporations’, </a:t>
            </a:r>
            <a:r>
              <a:rPr lang="en-GB" i="1" dirty="0"/>
              <a:t>Open Data for Tax Justice</a:t>
            </a:r>
            <a:r>
              <a:rPr lang="en-GB" i="0" dirty="0"/>
              <a:t>:</a:t>
            </a:r>
            <a:r>
              <a:rPr lang="en-GB" i="1" dirty="0"/>
              <a:t> </a:t>
            </a:r>
            <a:r>
              <a:rPr lang="en-GB" dirty="0"/>
              <a:t>http://datafortaxjustice.net/what-do-they-pay/. </a:t>
            </a:r>
          </a:p>
        </p:txBody>
      </p:sp>
      <p:sp>
        <p:nvSpPr>
          <p:cNvPr id="4" name="Slide Number Placeholder 3"/>
          <p:cNvSpPr>
            <a:spLocks noGrp="1"/>
          </p:cNvSpPr>
          <p:nvPr>
            <p:ph type="sldNum" sz="quarter" idx="10"/>
          </p:nvPr>
        </p:nvSpPr>
        <p:spPr/>
        <p:txBody>
          <a:bodyPr/>
          <a:lstStyle/>
          <a:p>
            <a:fld id="{CD200356-A409-4C73-82D3-207AEF3D616C}" type="slidenum">
              <a:rPr lang="en-GB" smtClean="0"/>
              <a:t>8</a:t>
            </a:fld>
            <a:endParaRPr lang="en-GB"/>
          </a:p>
        </p:txBody>
      </p:sp>
    </p:spTree>
    <p:extLst>
      <p:ext uri="{BB962C8B-B14F-4D97-AF65-F5344CB8AC3E}">
        <p14:creationId xmlns:p14="http://schemas.microsoft.com/office/powerpoint/2010/main" val="3777869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62F8A-1690-D344-85BB-9234E3B9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63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Habu</a:t>
            </a:r>
            <a:r>
              <a:rPr lang="en-GB" dirty="0"/>
              <a:t>, K., 2017, ‘How aggressive are foreign multinational companies in reducing their corporation tax liability?’, Oxford University Centre for Business Taxation working paper WP 17/13: http://eureka.sbs.ox.ac.uk/6810/1/WP1713.pdf. </a:t>
            </a:r>
          </a:p>
        </p:txBody>
      </p:sp>
      <p:sp>
        <p:nvSpPr>
          <p:cNvPr id="4" name="Slide Number Placeholder 3"/>
          <p:cNvSpPr>
            <a:spLocks noGrp="1"/>
          </p:cNvSpPr>
          <p:nvPr>
            <p:ph type="sldNum" sz="quarter" idx="10"/>
          </p:nvPr>
        </p:nvSpPr>
        <p:spPr/>
        <p:txBody>
          <a:bodyPr/>
          <a:lstStyle/>
          <a:p>
            <a:fld id="{CD200356-A409-4C73-82D3-207AEF3D616C}" type="slidenum">
              <a:rPr lang="en-GB" smtClean="0"/>
              <a:t>10</a:t>
            </a:fld>
            <a:endParaRPr lang="en-GB"/>
          </a:p>
        </p:txBody>
      </p:sp>
    </p:spTree>
    <p:extLst>
      <p:ext uri="{BB962C8B-B14F-4D97-AF65-F5344CB8AC3E}">
        <p14:creationId xmlns:p14="http://schemas.microsoft.com/office/powerpoint/2010/main" val="22341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62F8A-1690-D344-85BB-9234E3B9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0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EA7D-D757-4D51-9375-178BB6F12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4BD1FAE-C029-423E-AF6F-39B350587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C77403-0628-4C4C-AAA6-BC5D676334AE}"/>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DA81A426-691E-4D1D-B4D7-146CB66375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19EB3B-2F4D-4B09-B7F5-AB3D55E74D15}"/>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117501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22C6-E78F-474F-AB4B-B6966A2105D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2630FB-ED95-4E0F-8E9F-B354BE5CBA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6F3B24-B739-4A93-8406-17820208E671}"/>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BE4F1835-0A8B-4F51-8F14-C3D96F369A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53B6EA-7CC8-4649-A7D7-1E0B6CBA9608}"/>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23051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9E277-A525-4B98-8978-0A42C3ABD7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CA5556-FED3-4280-A962-0A72443C09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F52A1B-54C2-4B25-88D0-046CEC99FC3D}"/>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C91BE893-1E9D-43FF-9965-F8530E35B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4DA48-C3BD-46C0-84F7-57696562B051}"/>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108674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4911" y="492368"/>
            <a:ext cx="7357403" cy="2278967"/>
          </a:xfrm>
        </p:spPr>
        <p:txBody>
          <a:bodyPr anchor="b">
            <a:normAutofit/>
          </a:bodyPr>
          <a:lstStyle>
            <a:lvl1pPr algn="r">
              <a:defRPr sz="5400" b="1">
                <a:solidFill>
                  <a:schemeClr val="bg1"/>
                </a:solidFill>
                <a:latin typeface="Noto Sans" charset="0"/>
                <a:ea typeface="Noto Sans" charset="0"/>
                <a:cs typeface="Noto Sans" charset="0"/>
              </a:defRPr>
            </a:lvl1pPr>
          </a:lstStyle>
          <a:p>
            <a:r>
              <a:rPr lang="en-US"/>
              <a:t>Click to edit Master title style</a:t>
            </a:r>
            <a:endParaRPr lang="en-US" dirty="0"/>
          </a:p>
        </p:txBody>
      </p:sp>
      <p:cxnSp>
        <p:nvCxnSpPr>
          <p:cNvPr id="8" name="Straight Connector 7"/>
          <p:cNvCxnSpPr/>
          <p:nvPr userDrawn="1"/>
        </p:nvCxnSpPr>
        <p:spPr>
          <a:xfrm>
            <a:off x="4515730" y="2968281"/>
            <a:ext cx="3446584" cy="0"/>
          </a:xfrm>
          <a:prstGeom prst="line">
            <a:avLst/>
          </a:prstGeom>
          <a:ln w="203200" cmpd="sng">
            <a:solidFill>
              <a:srgbClr val="03F2E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3385" y="6271845"/>
            <a:ext cx="7258929" cy="0"/>
          </a:xfrm>
          <a:prstGeom prst="line">
            <a:avLst/>
          </a:prstGeom>
          <a:ln w="101600" cmpd="dbl">
            <a:solidFill>
              <a:srgbClr val="03F2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86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Rectangle 6"/>
          <p:cNvSpPr/>
          <p:nvPr userDrawn="1"/>
        </p:nvSpPr>
        <p:spPr>
          <a:xfrm>
            <a:off x="-2346" y="0"/>
            <a:ext cx="45212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34708" y="365125"/>
            <a:ext cx="6219092"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grpSp>
        <p:nvGrpSpPr>
          <p:cNvPr id="11" name="Group 10"/>
          <p:cNvGrpSpPr/>
          <p:nvPr userDrawn="1"/>
        </p:nvGrpSpPr>
        <p:grpSpPr>
          <a:xfrm>
            <a:off x="568834" y="2307799"/>
            <a:ext cx="3383532" cy="2390111"/>
            <a:chOff x="838200" y="2603241"/>
            <a:chExt cx="3338063" cy="2422713"/>
          </a:xfrm>
        </p:grpSpPr>
        <p:sp>
          <p:nvSpPr>
            <p:cNvPr id="6" name="TextBox 5"/>
            <p:cNvSpPr txBox="1"/>
            <p:nvPr userDrawn="1"/>
          </p:nvSpPr>
          <p:spPr>
            <a:xfrm>
              <a:off x="1131396" y="2717630"/>
              <a:ext cx="2907204" cy="2308324"/>
            </a:xfrm>
            <a:prstGeom prst="rect">
              <a:avLst/>
            </a:prstGeom>
            <a:noFill/>
          </p:spPr>
          <p:txBody>
            <a:bodyPr vert="horz" wrap="square" rtlCol="0">
              <a:spAutoFit/>
            </a:bodyPr>
            <a:lstStyle/>
            <a:p>
              <a:pPr algn="ctr"/>
              <a:endParaRPr lang="en-US" sz="6600" baseline="30000" dirty="0">
                <a:latin typeface="Gill Sans Ultra Bold" charset="0"/>
                <a:ea typeface="Gill Sans Ultra Bold" charset="0"/>
                <a:cs typeface="Gill Sans Ultra Bold" charset="0"/>
              </a:endParaRPr>
            </a:p>
            <a:p>
              <a:pPr algn="ctr"/>
              <a:r>
                <a:rPr lang="en-US" sz="15000" baseline="30000" dirty="0">
                  <a:latin typeface="Gill Sans Ultra Bold" charset="0"/>
                  <a:ea typeface="Gill Sans Ultra Bold" charset="0"/>
                  <a:cs typeface="Gill Sans Ultra Bold" charset="0"/>
                </a:rPr>
                <a:t>“</a:t>
              </a:r>
              <a:r>
                <a:rPr lang="en-US" sz="10000" baseline="0" dirty="0">
                  <a:latin typeface="Gill Sans Ultra Bold" charset="0"/>
                  <a:ea typeface="Gill Sans Ultra Bold" charset="0"/>
                  <a:cs typeface="Gill Sans Ultra Bold" charset="0"/>
                </a:rPr>
                <a:t>”</a:t>
              </a:r>
            </a:p>
          </p:txBody>
        </p:sp>
        <p:sp>
          <p:nvSpPr>
            <p:cNvPr id="9" name="L-Shape 8"/>
            <p:cNvSpPr/>
            <p:nvPr userDrawn="1"/>
          </p:nvSpPr>
          <p:spPr>
            <a:xfrm>
              <a:off x="838200" y="3628740"/>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userDrawn="1"/>
          </p:nvSpPr>
          <p:spPr>
            <a:xfrm rot="10800000">
              <a:off x="3097548" y="2603241"/>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userDrawn="1"/>
        </p:nvPicPr>
        <p:blipFill>
          <a:blip r:embed="rId2"/>
          <a:stretch>
            <a:fillRect/>
          </a:stretch>
        </p:blipFill>
        <p:spPr>
          <a:xfrm>
            <a:off x="7389836" y="5733016"/>
            <a:ext cx="1708836" cy="1124984"/>
          </a:xfrm>
          <a:prstGeom prst="rect">
            <a:avLst/>
          </a:prstGeom>
        </p:spPr>
      </p:pic>
    </p:spTree>
    <p:extLst>
      <p:ext uri="{BB962C8B-B14F-4D97-AF65-F5344CB8AC3E}">
        <p14:creationId xmlns:p14="http://schemas.microsoft.com/office/powerpoint/2010/main" val="1933488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4911" y="492368"/>
            <a:ext cx="7357403" cy="2278967"/>
          </a:xfrm>
        </p:spPr>
        <p:txBody>
          <a:bodyPr anchor="b">
            <a:normAutofit/>
          </a:bodyPr>
          <a:lstStyle>
            <a:lvl1pPr algn="r">
              <a:defRPr sz="5400" b="1">
                <a:solidFill>
                  <a:schemeClr val="bg1"/>
                </a:solidFill>
                <a:latin typeface="Noto Sans" charset="0"/>
                <a:ea typeface="Noto Sans" charset="0"/>
                <a:cs typeface="Noto Sans" charset="0"/>
              </a:defRPr>
            </a:lvl1pPr>
          </a:lstStyle>
          <a:p>
            <a:r>
              <a:rPr lang="en-US"/>
              <a:t>Click to edit Master title style</a:t>
            </a:r>
            <a:endParaRPr lang="en-US" dirty="0"/>
          </a:p>
        </p:txBody>
      </p:sp>
      <p:cxnSp>
        <p:nvCxnSpPr>
          <p:cNvPr id="8" name="Straight Connector 7"/>
          <p:cNvCxnSpPr/>
          <p:nvPr userDrawn="1"/>
        </p:nvCxnSpPr>
        <p:spPr>
          <a:xfrm>
            <a:off x="4515730" y="2968281"/>
            <a:ext cx="3446584" cy="0"/>
          </a:xfrm>
          <a:prstGeom prst="line">
            <a:avLst/>
          </a:prstGeom>
          <a:ln w="203200" cmpd="sng">
            <a:solidFill>
              <a:srgbClr val="03F2E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3385" y="6271845"/>
            <a:ext cx="7258929" cy="0"/>
          </a:xfrm>
          <a:prstGeom prst="line">
            <a:avLst/>
          </a:prstGeom>
          <a:ln w="101600" cmpd="dbl">
            <a:solidFill>
              <a:srgbClr val="03F2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229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850900" y="2036320"/>
            <a:ext cx="10515600" cy="4153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p:cNvSpPr/>
          <p:nvPr userDrawn="1"/>
        </p:nvSpPr>
        <p:spPr>
          <a:xfrm>
            <a:off x="10981664" y="6340101"/>
            <a:ext cx="350520" cy="365125"/>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838200" y="6356350"/>
            <a:ext cx="4114800" cy="365125"/>
          </a:xfrm>
        </p:spPr>
        <p:txBody>
          <a:bodyPr/>
          <a:lstStyle>
            <a:lvl1pPr>
              <a:defRPr>
                <a:latin typeface="Noto Sans UI" charset="0"/>
                <a:ea typeface="Noto Sans UI" charset="0"/>
                <a:cs typeface="Noto Sans UI" charset="0"/>
              </a:defRPr>
            </a:lvl1pPr>
          </a:lstStyle>
          <a:p>
            <a:endParaRPr lang="en-US" dirty="0"/>
          </a:p>
        </p:txBody>
      </p:sp>
      <p:sp>
        <p:nvSpPr>
          <p:cNvPr id="6" name="Slide Number Placeholder 5"/>
          <p:cNvSpPr>
            <a:spLocks noGrp="1"/>
          </p:cNvSpPr>
          <p:nvPr>
            <p:ph type="sldNum" sz="quarter" idx="12"/>
          </p:nvPr>
        </p:nvSpPr>
        <p:spPr>
          <a:xfrm>
            <a:off x="8610600" y="6326891"/>
            <a:ext cx="2743200" cy="365125"/>
          </a:xfrm>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7" name="Rectangle 6"/>
          <p:cNvSpPr/>
          <p:nvPr userDrawn="1"/>
        </p:nvSpPr>
        <p:spPr>
          <a:xfrm>
            <a:off x="0" y="0"/>
            <a:ext cx="42672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8200" y="1856933"/>
            <a:ext cx="8362071" cy="0"/>
          </a:xfrm>
          <a:prstGeom prst="line">
            <a:avLst/>
          </a:prstGeom>
          <a:ln w="127000" cmpd="sng">
            <a:solidFill>
              <a:srgbClr val="03F2E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402943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8032652"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509833"/>
            <a:ext cx="7129390" cy="1726930"/>
          </a:xfrm>
        </p:spPr>
        <p:txBody>
          <a:bodyPr anchor="b"/>
          <a:lstStyle>
            <a:lvl1pPr algn="r">
              <a:defRPr sz="6000">
                <a:solidFill>
                  <a:schemeClr val="bg1"/>
                </a:solidFill>
                <a:latin typeface="Noto Sans" charset="0"/>
                <a:ea typeface="Noto Sans" charset="0"/>
                <a:cs typeface="Noto Sans" charset="0"/>
              </a:defRPr>
            </a:lvl1pPr>
          </a:lstStyle>
          <a:p>
            <a:r>
              <a:rPr lang="en-US"/>
              <a:t>Click to edit Master title style</a:t>
            </a:r>
            <a:endParaRPr lang="en-US" dirty="0"/>
          </a:p>
        </p:txBody>
      </p:sp>
      <p:sp>
        <p:nvSpPr>
          <p:cNvPr id="3" name="Text Placeholder 2"/>
          <p:cNvSpPr>
            <a:spLocks noGrp="1"/>
          </p:cNvSpPr>
          <p:nvPr>
            <p:ph type="body" idx="1"/>
          </p:nvPr>
        </p:nvSpPr>
        <p:spPr>
          <a:xfrm>
            <a:off x="8725485" y="509833"/>
            <a:ext cx="2733822" cy="1500187"/>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p:cNvCxnSpPr/>
          <p:nvPr userDrawn="1"/>
        </p:nvCxnSpPr>
        <p:spPr>
          <a:xfrm>
            <a:off x="4595690" y="2532182"/>
            <a:ext cx="3029000" cy="0"/>
          </a:xfrm>
          <a:prstGeom prst="line">
            <a:avLst/>
          </a:prstGeom>
          <a:ln w="203200" cmpd="sng">
            <a:solidFill>
              <a:srgbClr val="03F2E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9264743" y="5040337"/>
            <a:ext cx="2194564" cy="1444755"/>
          </a:xfrm>
          <a:prstGeom prst="rect">
            <a:avLst/>
          </a:prstGeom>
        </p:spPr>
      </p:pic>
    </p:spTree>
    <p:extLst>
      <p:ext uri="{BB962C8B-B14F-4D97-AF65-F5344CB8AC3E}">
        <p14:creationId xmlns:p14="http://schemas.microsoft.com/office/powerpoint/2010/main" val="2490886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2346" y="0"/>
            <a:ext cx="45212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34708" y="365125"/>
            <a:ext cx="6219092"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grpSp>
        <p:nvGrpSpPr>
          <p:cNvPr id="11" name="Group 10"/>
          <p:cNvGrpSpPr/>
          <p:nvPr userDrawn="1"/>
        </p:nvGrpSpPr>
        <p:grpSpPr>
          <a:xfrm>
            <a:off x="568834" y="2307799"/>
            <a:ext cx="3383532" cy="2390111"/>
            <a:chOff x="838200" y="2603241"/>
            <a:chExt cx="3338063" cy="2422713"/>
          </a:xfrm>
        </p:grpSpPr>
        <p:sp>
          <p:nvSpPr>
            <p:cNvPr id="6" name="TextBox 5"/>
            <p:cNvSpPr txBox="1"/>
            <p:nvPr userDrawn="1"/>
          </p:nvSpPr>
          <p:spPr>
            <a:xfrm>
              <a:off x="1131396" y="2717630"/>
              <a:ext cx="2907204" cy="2308324"/>
            </a:xfrm>
            <a:prstGeom prst="rect">
              <a:avLst/>
            </a:prstGeom>
            <a:noFill/>
          </p:spPr>
          <p:txBody>
            <a:bodyPr vert="horz" wrap="square" rtlCol="0">
              <a:spAutoFit/>
            </a:bodyPr>
            <a:lstStyle/>
            <a:p>
              <a:pPr algn="ctr"/>
              <a:endParaRPr lang="en-US" sz="6600" baseline="30000" dirty="0">
                <a:latin typeface="Gill Sans Ultra Bold" charset="0"/>
                <a:ea typeface="Gill Sans Ultra Bold" charset="0"/>
                <a:cs typeface="Gill Sans Ultra Bold" charset="0"/>
              </a:endParaRPr>
            </a:p>
            <a:p>
              <a:pPr algn="ctr"/>
              <a:r>
                <a:rPr lang="en-US" sz="15000" baseline="30000" dirty="0">
                  <a:latin typeface="Gill Sans Ultra Bold" charset="0"/>
                  <a:ea typeface="Gill Sans Ultra Bold" charset="0"/>
                  <a:cs typeface="Gill Sans Ultra Bold" charset="0"/>
                </a:rPr>
                <a:t>“</a:t>
              </a:r>
              <a:r>
                <a:rPr lang="en-US" sz="10000" baseline="0" dirty="0">
                  <a:latin typeface="Gill Sans Ultra Bold" charset="0"/>
                  <a:ea typeface="Gill Sans Ultra Bold" charset="0"/>
                  <a:cs typeface="Gill Sans Ultra Bold" charset="0"/>
                </a:rPr>
                <a:t>”</a:t>
              </a:r>
            </a:p>
          </p:txBody>
        </p:sp>
        <p:sp>
          <p:nvSpPr>
            <p:cNvPr id="9" name="L-Shape 8"/>
            <p:cNvSpPr/>
            <p:nvPr userDrawn="1"/>
          </p:nvSpPr>
          <p:spPr>
            <a:xfrm>
              <a:off x="838200" y="3628740"/>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userDrawn="1"/>
          </p:nvSpPr>
          <p:spPr>
            <a:xfrm rot="10800000">
              <a:off x="3097548" y="2603241"/>
              <a:ext cx="1078715" cy="1025499"/>
            </a:xfrm>
            <a:prstGeom prst="corner">
              <a:avLst>
                <a:gd name="adj1" fmla="val 22396"/>
                <a:gd name="adj2" fmla="val 22865"/>
              </a:avLst>
            </a:prstGeom>
            <a:solidFill>
              <a:srgbClr val="03F2E1"/>
            </a:solidFill>
            <a:ln>
              <a:solidFill>
                <a:srgbClr val="03F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userDrawn="1"/>
        </p:nvPicPr>
        <p:blipFill>
          <a:blip r:embed="rId2"/>
          <a:stretch>
            <a:fillRect/>
          </a:stretch>
        </p:blipFill>
        <p:spPr>
          <a:xfrm>
            <a:off x="7389836" y="5733016"/>
            <a:ext cx="1708836" cy="1124984"/>
          </a:xfrm>
          <a:prstGeom prst="rect">
            <a:avLst/>
          </a:prstGeom>
        </p:spPr>
      </p:pic>
    </p:spTree>
    <p:extLst>
      <p:ext uri="{BB962C8B-B14F-4D97-AF65-F5344CB8AC3E}">
        <p14:creationId xmlns:p14="http://schemas.microsoft.com/office/powerpoint/2010/main" val="1546446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228600" indent="-228600">
              <a:buClr>
                <a:srgbClr val="D91D27"/>
              </a:buClr>
              <a:buSzPct val="120000"/>
              <a:buFont typeface="Wingdings" charset="2"/>
              <a:buChar char="§"/>
              <a:defRPr/>
            </a:lvl1pPr>
            <a:lvl2pPr marL="685800" indent="-228600">
              <a:buClr>
                <a:srgbClr val="D91D27"/>
              </a:buClr>
              <a:buSzPct val="120000"/>
              <a:buFont typeface="Wingdings" charset="2"/>
              <a:buChar char="§"/>
              <a:defRPr/>
            </a:lvl2pPr>
            <a:lvl3pPr marL="1143000" indent="-228600">
              <a:buClr>
                <a:srgbClr val="D91D27"/>
              </a:buClr>
              <a:buSzPct val="120000"/>
              <a:buFont typeface="Wingdings" charset="2"/>
              <a:buChar char="§"/>
              <a:defRPr/>
            </a:lvl3pPr>
            <a:lvl4pPr marL="1600200" indent="-228600">
              <a:buClr>
                <a:srgbClr val="D91D27"/>
              </a:buClr>
              <a:buSzPct val="120000"/>
              <a:buFont typeface="Wingdings" charset="2"/>
              <a:buChar char="§"/>
              <a:defRPr/>
            </a:lvl4pPr>
            <a:lvl5pPr marL="2057400" indent="-228600">
              <a:buClr>
                <a:srgbClr val="D91D27"/>
              </a:buClr>
              <a:buSzPct val="120000"/>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Oval 9"/>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8" name="Rectangle 7"/>
          <p:cNvSpPr/>
          <p:nvPr userDrawn="1"/>
        </p:nvSpPr>
        <p:spPr>
          <a:xfrm>
            <a:off x="0" y="0"/>
            <a:ext cx="3810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1369753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10" name="Rectangle 9"/>
          <p:cNvSpPr/>
          <p:nvPr userDrawn="1"/>
        </p:nvSpPr>
        <p:spPr>
          <a:xfrm>
            <a:off x="-38100" y="0"/>
            <a:ext cx="4191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298617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DA0E-7EEA-4B42-8581-4E8CBC51BD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552E6-AD11-44AA-B89B-91207E895A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08F5EA-E7EA-43DC-AB53-671FF6F8545F}"/>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6686B1B0-7E54-4F2F-9724-7A6D15AFB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6A95B-1CDA-4AA0-B97A-082A8CBEAC7C}"/>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3448595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sp>
        <p:nvSpPr>
          <p:cNvPr id="6" name="Rectangle 5"/>
          <p:cNvSpPr/>
          <p:nvPr userDrawn="1"/>
        </p:nvSpPr>
        <p:spPr>
          <a:xfrm>
            <a:off x="0" y="0"/>
            <a:ext cx="381000" cy="6858000"/>
          </a:xfrm>
          <a:prstGeom prst="rect">
            <a:avLst/>
          </a:prstGeom>
          <a:solidFill>
            <a:srgbClr val="D91D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10487217" y="548555"/>
            <a:ext cx="1456254" cy="958701"/>
          </a:xfrm>
          <a:prstGeom prst="rect">
            <a:avLst/>
          </a:prstGeom>
        </p:spPr>
      </p:pic>
    </p:spTree>
    <p:extLst>
      <p:ext uri="{BB962C8B-B14F-4D97-AF65-F5344CB8AC3E}">
        <p14:creationId xmlns:p14="http://schemas.microsoft.com/office/powerpoint/2010/main" val="2878210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10118917" y="0"/>
            <a:ext cx="1456254" cy="958701"/>
          </a:xfrm>
          <a:prstGeom prst="rect">
            <a:avLst/>
          </a:prstGeom>
        </p:spPr>
      </p:pic>
      <p:sp>
        <p:nvSpPr>
          <p:cNvPr id="11" name="Table Placeholder 10"/>
          <p:cNvSpPr>
            <a:spLocks noGrp="1"/>
          </p:cNvSpPr>
          <p:nvPr>
            <p:ph type="tbl" sz="quarter" idx="13"/>
          </p:nvPr>
        </p:nvSpPr>
        <p:spPr>
          <a:xfrm>
            <a:off x="838200" y="2055813"/>
            <a:ext cx="10493984" cy="4013200"/>
          </a:xfrm>
        </p:spPr>
        <p:txBody>
          <a:bodyPr/>
          <a:lstStyle/>
          <a:p>
            <a:r>
              <a:rPr lang="en-US"/>
              <a:t>Click icon to add table</a:t>
            </a:r>
          </a:p>
        </p:txBody>
      </p:sp>
    </p:spTree>
    <p:extLst>
      <p:ext uri="{BB962C8B-B14F-4D97-AF65-F5344CB8AC3E}">
        <p14:creationId xmlns:p14="http://schemas.microsoft.com/office/powerpoint/2010/main" val="3299812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D91D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Oval 7"/>
          <p:cNvSpPr/>
          <p:nvPr userDrawn="1"/>
        </p:nvSpPr>
        <p:spPr>
          <a:xfrm>
            <a:off x="10981664" y="6356350"/>
            <a:ext cx="350520" cy="348876"/>
          </a:xfrm>
          <a:prstGeom prst="ellipse">
            <a:avLst/>
          </a:prstGeom>
          <a:solidFill>
            <a:srgbClr val="03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Noto Sans UI" charset="0"/>
                <a:ea typeface="Noto Sans UI" charset="0"/>
                <a:cs typeface="Noto Sans UI" charset="0"/>
              </a:defRPr>
            </a:lvl1pPr>
          </a:lstStyle>
          <a:p>
            <a:fld id="{7CAF3DDE-4A21-5A4E-8F51-A8C7986EC028}"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10118917" y="0"/>
            <a:ext cx="1456254" cy="958701"/>
          </a:xfrm>
          <a:prstGeom prst="rect">
            <a:avLst/>
          </a:prstGeom>
        </p:spPr>
      </p:pic>
      <p:sp>
        <p:nvSpPr>
          <p:cNvPr id="11" name="Table Placeholder 10"/>
          <p:cNvSpPr>
            <a:spLocks noGrp="1"/>
          </p:cNvSpPr>
          <p:nvPr>
            <p:ph type="tbl" sz="quarter" idx="13"/>
          </p:nvPr>
        </p:nvSpPr>
        <p:spPr>
          <a:xfrm>
            <a:off x="6273800" y="1955800"/>
            <a:ext cx="5058384" cy="4113213"/>
          </a:xfrm>
        </p:spPr>
        <p:txBody>
          <a:bodyPr/>
          <a:lstStyle>
            <a:lvl1pPr>
              <a:defRPr>
                <a:solidFill>
                  <a:schemeClr val="bg1"/>
                </a:solidFill>
              </a:defRPr>
            </a:lvl1pPr>
          </a:lstStyle>
          <a:p>
            <a:r>
              <a:rPr lang="en-US"/>
              <a:t>Click icon to add table</a:t>
            </a:r>
            <a:endParaRPr lang="en-US" dirty="0"/>
          </a:p>
        </p:txBody>
      </p:sp>
      <p:sp>
        <p:nvSpPr>
          <p:cNvPr id="9" name="Text Placeholder 8"/>
          <p:cNvSpPr>
            <a:spLocks noGrp="1"/>
          </p:cNvSpPr>
          <p:nvPr>
            <p:ph type="body" sz="quarter" idx="14"/>
          </p:nvPr>
        </p:nvSpPr>
        <p:spPr>
          <a:xfrm>
            <a:off x="838200" y="1955800"/>
            <a:ext cx="49530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9641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D91D2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119600" y="0"/>
            <a:ext cx="1708836" cy="1124984"/>
          </a:xfrm>
          <a:prstGeom prst="rect">
            <a:avLst/>
          </a:prstGeom>
        </p:spPr>
      </p:pic>
      <p:sp>
        <p:nvSpPr>
          <p:cNvPr id="6" name="Rectangle 5"/>
          <p:cNvSpPr/>
          <p:nvPr userDrawn="1"/>
        </p:nvSpPr>
        <p:spPr>
          <a:xfrm>
            <a:off x="711200" y="635000"/>
            <a:ext cx="8420100" cy="1638300"/>
          </a:xfrm>
          <a:prstGeom prst="rect">
            <a:avLst/>
          </a:prstGeom>
          <a:solidFill>
            <a:schemeClr val="tx1">
              <a:lumMod val="95000"/>
              <a:lumOff val="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711200" y="2692400"/>
            <a:ext cx="8420100" cy="1638300"/>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11200" y="4749800"/>
            <a:ext cx="8420100" cy="1638000"/>
          </a:xfrm>
          <a:prstGeom prst="rect">
            <a:avLst/>
          </a:prstGeom>
          <a:solidFill>
            <a:srgbClr val="03F2E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390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lain">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119600" y="0"/>
            <a:ext cx="1708836" cy="1124984"/>
          </a:xfrm>
          <a:prstGeom prst="rect">
            <a:avLst/>
          </a:prstGeom>
        </p:spPr>
      </p:pic>
    </p:spTree>
    <p:extLst>
      <p:ext uri="{BB962C8B-B14F-4D97-AF65-F5344CB8AC3E}">
        <p14:creationId xmlns:p14="http://schemas.microsoft.com/office/powerpoint/2010/main" val="395305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Red background plain">
    <p:bg>
      <p:bgPr>
        <a:solidFill>
          <a:srgbClr val="D91D2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119600" y="0"/>
            <a:ext cx="1708836" cy="1124984"/>
          </a:xfrm>
          <a:prstGeom prst="rect">
            <a:avLst/>
          </a:prstGeom>
        </p:spPr>
      </p:pic>
    </p:spTree>
    <p:extLst>
      <p:ext uri="{BB962C8B-B14F-4D97-AF65-F5344CB8AC3E}">
        <p14:creationId xmlns:p14="http://schemas.microsoft.com/office/powerpoint/2010/main" val="3596160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F3DDE-4A21-5A4E-8F51-A8C7986EC028}" type="slidenum">
              <a:rPr lang="en-US" smtClean="0"/>
              <a:t>‹#›</a:t>
            </a:fld>
            <a:endParaRPr lang="en-US"/>
          </a:p>
        </p:txBody>
      </p:sp>
    </p:spTree>
    <p:extLst>
      <p:ext uri="{BB962C8B-B14F-4D97-AF65-F5344CB8AC3E}">
        <p14:creationId xmlns:p14="http://schemas.microsoft.com/office/powerpoint/2010/main" val="4234125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F3DDE-4A21-5A4E-8F51-A8C7986EC028}" type="slidenum">
              <a:rPr lang="en-US" smtClean="0"/>
              <a:t>‹#›</a:t>
            </a:fld>
            <a:endParaRPr lang="en-US"/>
          </a:p>
        </p:txBody>
      </p:sp>
    </p:spTree>
    <p:extLst>
      <p:ext uri="{BB962C8B-B14F-4D97-AF65-F5344CB8AC3E}">
        <p14:creationId xmlns:p14="http://schemas.microsoft.com/office/powerpoint/2010/main" val="10552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B9A1-EA05-4D36-912F-9377DDDA9C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6D7436-63D9-41EC-AA5E-D6773401BD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2AC5BA-68C2-4C48-B867-3D716FBDEE6B}"/>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136A8B4E-872D-431F-A77C-4ABFC4635C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C6B4AA-2780-412B-B390-57FD689D6BFE}"/>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240966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09A55-568A-408A-BC2F-0D9D8C428D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7C07EA-41C5-4F9C-BB0F-56997E69F8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52C321-5347-45AE-875F-64FE6ED829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9E6263-AC79-4408-9A0A-EB70819B870E}"/>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6" name="Footer Placeholder 5">
            <a:extLst>
              <a:ext uri="{FF2B5EF4-FFF2-40B4-BE49-F238E27FC236}">
                <a16:creationId xmlns:a16="http://schemas.microsoft.com/office/drawing/2014/main" id="{C009243B-DF1E-4976-A77D-71DE6EB1C5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5E5F99-AA5C-44BD-B51A-EE89568AB936}"/>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174584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45C4-23AD-4DD6-A1DC-E2E91B830C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6CDDB6-5960-4669-87B1-319EEDF4B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FC64BB-87AC-4FFE-A9EA-7E11899C0D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058564-4EF2-4007-83EA-07F51FCE2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B033DA-91D9-42FA-9612-7C825B5818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A0AD19-5A69-4021-8CA3-9BA930CD8297}"/>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8" name="Footer Placeholder 7">
            <a:extLst>
              <a:ext uri="{FF2B5EF4-FFF2-40B4-BE49-F238E27FC236}">
                <a16:creationId xmlns:a16="http://schemas.microsoft.com/office/drawing/2014/main" id="{432B3589-EECD-42CF-886D-7934DA9DA7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08D206-975B-462F-93CF-4CEE5BEDB973}"/>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405913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5B2F-EE5F-42AA-9B64-2F0CA8921B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9B267B-73C3-48B4-B3CF-7DC6979013AC}"/>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4" name="Footer Placeholder 3">
            <a:extLst>
              <a:ext uri="{FF2B5EF4-FFF2-40B4-BE49-F238E27FC236}">
                <a16:creationId xmlns:a16="http://schemas.microsoft.com/office/drawing/2014/main" id="{6EA27AAF-2124-4257-BB46-72D95659E3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08F7E5-0D63-4103-8CD7-D48A92704911}"/>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356269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51BA5-7F50-44E6-9314-CD3F252BB57D}"/>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3" name="Footer Placeholder 2">
            <a:extLst>
              <a:ext uri="{FF2B5EF4-FFF2-40B4-BE49-F238E27FC236}">
                <a16:creationId xmlns:a16="http://schemas.microsoft.com/office/drawing/2014/main" id="{1108CECA-7586-498F-81F7-92F5C0B7A2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0F54B1-109A-40D6-A406-D8942986EC4B}"/>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394123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6898-646D-43D0-8B13-D354AC483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929D8C-D1A2-4655-977D-0B1263142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3BED6D-EC68-497D-940E-A89AB4C0A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BCB860-A45C-4D7F-B1AC-718AE0193DFF}"/>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6" name="Footer Placeholder 5">
            <a:extLst>
              <a:ext uri="{FF2B5EF4-FFF2-40B4-BE49-F238E27FC236}">
                <a16:creationId xmlns:a16="http://schemas.microsoft.com/office/drawing/2014/main" id="{4D505170-EA0F-43A0-AC9C-9BF4A6CEB2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B730A-889E-4FC7-A317-B78B8D9D9CF0}"/>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409188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A7DFB-5773-4749-9154-133FF89DB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ADC612-E191-49A6-99C6-2835074E2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478510-0039-4190-AB30-0521D4CEE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B0B481-A88B-4423-A2B6-5631EB973A91}"/>
              </a:ext>
            </a:extLst>
          </p:cNvPr>
          <p:cNvSpPr>
            <a:spLocks noGrp="1"/>
          </p:cNvSpPr>
          <p:nvPr>
            <p:ph type="dt" sz="half" idx="10"/>
          </p:nvPr>
        </p:nvSpPr>
        <p:spPr/>
        <p:txBody>
          <a:bodyPr/>
          <a:lstStyle/>
          <a:p>
            <a:fld id="{F2F701C0-629B-4F96-A35E-0F096F0B25C8}" type="datetimeFigureOut">
              <a:rPr lang="en-GB" smtClean="0"/>
              <a:t>29/09/2018</a:t>
            </a:fld>
            <a:endParaRPr lang="en-GB"/>
          </a:p>
        </p:txBody>
      </p:sp>
      <p:sp>
        <p:nvSpPr>
          <p:cNvPr id="6" name="Footer Placeholder 5">
            <a:extLst>
              <a:ext uri="{FF2B5EF4-FFF2-40B4-BE49-F238E27FC236}">
                <a16:creationId xmlns:a16="http://schemas.microsoft.com/office/drawing/2014/main" id="{6352E53D-F469-4158-8C27-A288835B29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E0F042-7A15-4B18-9BEB-F76547D92951}"/>
              </a:ext>
            </a:extLst>
          </p:cNvPr>
          <p:cNvSpPr>
            <a:spLocks noGrp="1"/>
          </p:cNvSpPr>
          <p:nvPr>
            <p:ph type="sldNum" sz="quarter" idx="12"/>
          </p:nvPr>
        </p:nvSpPr>
        <p:spPr/>
        <p:txBody>
          <a:bodyPr/>
          <a:lstStyle/>
          <a:p>
            <a:fld id="{7BEC6D39-D3A3-44EB-8996-39E40656E818}" type="slidenum">
              <a:rPr lang="en-GB" smtClean="0"/>
              <a:t>‹#›</a:t>
            </a:fld>
            <a:endParaRPr lang="en-GB"/>
          </a:p>
        </p:txBody>
      </p:sp>
    </p:spTree>
    <p:extLst>
      <p:ext uri="{BB962C8B-B14F-4D97-AF65-F5344CB8AC3E}">
        <p14:creationId xmlns:p14="http://schemas.microsoft.com/office/powerpoint/2010/main" val="421704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AF216-6BEF-4414-A335-A7E0081EF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F6B2F3-D118-4644-878F-DD5F36DB7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F490B0-1F52-43F8-A798-3288A5E94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701C0-629B-4F96-A35E-0F096F0B25C8}" type="datetimeFigureOut">
              <a:rPr lang="en-GB" smtClean="0"/>
              <a:t>29/09/2018</a:t>
            </a:fld>
            <a:endParaRPr lang="en-GB"/>
          </a:p>
        </p:txBody>
      </p:sp>
      <p:sp>
        <p:nvSpPr>
          <p:cNvPr id="5" name="Footer Placeholder 4">
            <a:extLst>
              <a:ext uri="{FF2B5EF4-FFF2-40B4-BE49-F238E27FC236}">
                <a16:creationId xmlns:a16="http://schemas.microsoft.com/office/drawing/2014/main" id="{B0F31C39-5775-40D7-9F54-D2F0E401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F3E729-6CCD-4095-B06B-4E7C4BC5D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C6D39-D3A3-44EB-8996-39E40656E818}" type="slidenum">
              <a:rPr lang="en-GB" smtClean="0"/>
              <a:t>‹#›</a:t>
            </a:fld>
            <a:endParaRPr lang="en-GB"/>
          </a:p>
        </p:txBody>
      </p:sp>
    </p:spTree>
    <p:extLst>
      <p:ext uri="{BB962C8B-B14F-4D97-AF65-F5344CB8AC3E}">
        <p14:creationId xmlns:p14="http://schemas.microsoft.com/office/powerpoint/2010/main" val="347449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F3DDE-4A21-5A4E-8F51-A8C7986EC028}" type="slidenum">
              <a:rPr lang="en-US" smtClean="0"/>
              <a:t>‹#›</a:t>
            </a:fld>
            <a:endParaRPr lang="en-US"/>
          </a:p>
        </p:txBody>
      </p:sp>
    </p:spTree>
    <p:extLst>
      <p:ext uri="{BB962C8B-B14F-4D97-AF65-F5344CB8AC3E}">
        <p14:creationId xmlns:p14="http://schemas.microsoft.com/office/powerpoint/2010/main" val="24322827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b="1" kern="1200">
          <a:solidFill>
            <a:schemeClr val="tx1">
              <a:lumMod val="85000"/>
              <a:lumOff val="15000"/>
            </a:schemeClr>
          </a:solidFill>
          <a:latin typeface="Noto Sans" charset="0"/>
          <a:ea typeface="Noto Sans" charset="0"/>
          <a:cs typeface="Noto Sans" charset="0"/>
        </a:defRPr>
      </a:lvl1pPr>
    </p:titleStyle>
    <p:bodyStyle>
      <a:lvl1pPr marL="228600" indent="-228600" algn="l" defTabSz="914400" rtl="0" eaLnBrk="1" latinLnBrk="0" hangingPunct="1">
        <a:lnSpc>
          <a:spcPct val="90000"/>
        </a:lnSpc>
        <a:spcBef>
          <a:spcPts val="1000"/>
        </a:spcBef>
        <a:buClr>
          <a:srgbClr val="D91D27"/>
        </a:buClr>
        <a:buSzPct val="120000"/>
        <a:buFont typeface="Wingdings" charset="2"/>
        <a:buChar char="§"/>
        <a:defRPr sz="2800" kern="1200">
          <a:solidFill>
            <a:schemeClr val="tx1">
              <a:lumMod val="85000"/>
              <a:lumOff val="15000"/>
            </a:schemeClr>
          </a:solidFill>
          <a:latin typeface="Noto Serif" charset="0"/>
          <a:ea typeface="Noto Serif" charset="0"/>
          <a:cs typeface="Noto Serif" charset="0"/>
        </a:defRPr>
      </a:lvl1pPr>
      <a:lvl2pPr marL="685800" indent="-228600" algn="l" defTabSz="914400" rtl="0" eaLnBrk="1" latinLnBrk="0" hangingPunct="1">
        <a:lnSpc>
          <a:spcPct val="90000"/>
        </a:lnSpc>
        <a:spcBef>
          <a:spcPts val="500"/>
        </a:spcBef>
        <a:buClr>
          <a:srgbClr val="D91D27"/>
        </a:buClr>
        <a:buSzPct val="120000"/>
        <a:buFont typeface="Wingdings" charset="2"/>
        <a:buChar char="§"/>
        <a:defRPr sz="2400" kern="1200">
          <a:solidFill>
            <a:schemeClr val="tx1">
              <a:lumMod val="85000"/>
              <a:lumOff val="15000"/>
            </a:schemeClr>
          </a:solidFill>
          <a:latin typeface="Noto Serif" charset="0"/>
          <a:ea typeface="Noto Serif" charset="0"/>
          <a:cs typeface="Noto Serif" charset="0"/>
        </a:defRPr>
      </a:lvl2pPr>
      <a:lvl3pPr marL="1143000" indent="-228600" algn="l" defTabSz="914400" rtl="0" eaLnBrk="1" latinLnBrk="0" hangingPunct="1">
        <a:lnSpc>
          <a:spcPct val="90000"/>
        </a:lnSpc>
        <a:spcBef>
          <a:spcPts val="500"/>
        </a:spcBef>
        <a:buClr>
          <a:srgbClr val="D91D27"/>
        </a:buClr>
        <a:buSzPct val="120000"/>
        <a:buFont typeface="Wingdings" charset="2"/>
        <a:buChar char="§"/>
        <a:defRPr sz="2000" kern="1200">
          <a:solidFill>
            <a:schemeClr val="tx1">
              <a:lumMod val="85000"/>
              <a:lumOff val="15000"/>
            </a:schemeClr>
          </a:solidFill>
          <a:latin typeface="Noto Serif" charset="0"/>
          <a:ea typeface="Noto Serif" charset="0"/>
          <a:cs typeface="Noto Serif" charset="0"/>
        </a:defRPr>
      </a:lvl3pPr>
      <a:lvl4pPr marL="16002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4pPr>
      <a:lvl5pPr marL="2057400" indent="-228600" algn="l" defTabSz="914400" rtl="0" eaLnBrk="1" latinLnBrk="0" hangingPunct="1">
        <a:lnSpc>
          <a:spcPct val="90000"/>
        </a:lnSpc>
        <a:spcBef>
          <a:spcPts val="500"/>
        </a:spcBef>
        <a:buClr>
          <a:srgbClr val="D91D27"/>
        </a:buClr>
        <a:buSzPct val="120000"/>
        <a:buFont typeface="Wingdings" charset="2"/>
        <a:buChar char="§"/>
        <a:defRPr sz="1800" kern="1200">
          <a:solidFill>
            <a:schemeClr val="tx1">
              <a:lumMod val="85000"/>
              <a:lumOff val="15000"/>
            </a:schemeClr>
          </a:solidFill>
          <a:latin typeface="Noto Serif" charset="0"/>
          <a:ea typeface="Noto Serif" charset="0"/>
          <a:cs typeface="Noto Seri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443" y="492368"/>
            <a:ext cx="7544871" cy="2278967"/>
          </a:xfrm>
        </p:spPr>
        <p:txBody>
          <a:bodyPr>
            <a:noAutofit/>
          </a:bodyPr>
          <a:lstStyle/>
          <a:p>
            <a:pPr algn="l"/>
            <a:r>
              <a:rPr lang="en-US" dirty="0"/>
              <a:t>The UK revenue potential of curbing multinational tax avoidance</a:t>
            </a:r>
            <a:endParaRPr lang="en-US" sz="2000" dirty="0">
              <a:solidFill>
                <a:schemeClr val="bg1"/>
              </a:solidFill>
            </a:endParaRPr>
          </a:p>
        </p:txBody>
      </p:sp>
      <p:sp>
        <p:nvSpPr>
          <p:cNvPr id="4" name="TextBox 3"/>
          <p:cNvSpPr txBox="1"/>
          <p:nvPr/>
        </p:nvSpPr>
        <p:spPr>
          <a:xfrm>
            <a:off x="3013365" y="3302000"/>
            <a:ext cx="4948950" cy="1569660"/>
          </a:xfrm>
          <a:prstGeom prst="rect">
            <a:avLst/>
          </a:prstGeom>
          <a:noFill/>
        </p:spPr>
        <p:txBody>
          <a:bodyPr wrap="square" rtlCol="0">
            <a:spAutoFit/>
          </a:bodyPr>
          <a:lstStyle/>
          <a:p>
            <a:pPr algn="r"/>
            <a:r>
              <a:rPr lang="en-US" sz="2400" b="1" dirty="0">
                <a:solidFill>
                  <a:schemeClr val="bg1"/>
                </a:solidFill>
                <a:latin typeface="Noto Sans" charset="0"/>
                <a:ea typeface="Noto Sans" charset="0"/>
                <a:cs typeface="Noto Sans" charset="0"/>
              </a:rPr>
              <a:t>Estimated returns to transparency: </a:t>
            </a:r>
          </a:p>
          <a:p>
            <a:pPr algn="r"/>
            <a:r>
              <a:rPr lang="en-US" sz="2400" b="1" dirty="0">
                <a:solidFill>
                  <a:schemeClr val="bg1"/>
                </a:solidFill>
                <a:latin typeface="Noto Sans" charset="0"/>
                <a:ea typeface="Noto Sans" charset="0"/>
                <a:cs typeface="Noto Sans" charset="0"/>
              </a:rPr>
              <a:t>public country-by-country reporting</a:t>
            </a:r>
          </a:p>
          <a:p>
            <a:pPr algn="r"/>
            <a:endParaRPr lang="en-US" sz="2400" b="1" i="1" dirty="0">
              <a:solidFill>
                <a:schemeClr val="bg1"/>
              </a:solidFill>
              <a:latin typeface="Noto Sans" charset="0"/>
              <a:ea typeface="Noto Sans" charset="0"/>
              <a:cs typeface="Noto Sans" charset="0"/>
            </a:endParaRPr>
          </a:p>
          <a:p>
            <a:pPr algn="r"/>
            <a:r>
              <a:rPr lang="en-US" sz="2400" b="1" i="1" dirty="0">
                <a:solidFill>
                  <a:schemeClr val="bg1"/>
                </a:solidFill>
                <a:latin typeface="Noto Sans" charset="0"/>
                <a:ea typeface="Noto Sans" charset="0"/>
                <a:cs typeface="Noto Sans" charset="0"/>
              </a:rPr>
              <a:t>Alex Cobham </a:t>
            </a:r>
            <a:r>
              <a:rPr lang="en-US" sz="2400" b="1" dirty="0">
                <a:solidFill>
                  <a:srgbClr val="00FFFF"/>
                </a:solidFill>
                <a:latin typeface="Noto Sans" charset="0"/>
                <a:ea typeface="Noto Sans" charset="0"/>
                <a:cs typeface="Noto Sans" charset="0"/>
              </a:rPr>
              <a:t>@</a:t>
            </a:r>
            <a:r>
              <a:rPr lang="en-US" sz="2400" b="1" dirty="0" err="1">
                <a:solidFill>
                  <a:srgbClr val="00FFFF"/>
                </a:solidFill>
                <a:latin typeface="Noto Sans" charset="0"/>
                <a:ea typeface="Noto Sans" charset="0"/>
                <a:cs typeface="Noto Sans" charset="0"/>
              </a:rPr>
              <a:t>alexcobham</a:t>
            </a:r>
            <a:endParaRPr lang="en-US" sz="2400" dirty="0">
              <a:solidFill>
                <a:srgbClr val="00FFFF"/>
              </a:solidFill>
              <a:latin typeface="Noto Sans" charset="0"/>
              <a:ea typeface="Noto Sans" charset="0"/>
              <a:cs typeface="Noto Sans" charset="0"/>
            </a:endParaRPr>
          </a:p>
        </p:txBody>
      </p:sp>
      <p:sp>
        <p:nvSpPr>
          <p:cNvPr id="7" name="TextBox 6"/>
          <p:cNvSpPr txBox="1"/>
          <p:nvPr/>
        </p:nvSpPr>
        <p:spPr>
          <a:xfrm>
            <a:off x="5562600" y="5790168"/>
            <a:ext cx="2399714" cy="369332"/>
          </a:xfrm>
          <a:prstGeom prst="rect">
            <a:avLst/>
          </a:prstGeom>
          <a:noFill/>
        </p:spPr>
        <p:txBody>
          <a:bodyPr wrap="square" rtlCol="0">
            <a:spAutoFit/>
          </a:bodyPr>
          <a:lstStyle/>
          <a:p>
            <a:pPr algn="r"/>
            <a:r>
              <a:rPr lang="en-US" dirty="0">
                <a:solidFill>
                  <a:schemeClr val="bg1"/>
                </a:solidFill>
              </a:rPr>
              <a:t>October 2018</a:t>
            </a:r>
          </a:p>
        </p:txBody>
      </p:sp>
      <p:pic>
        <p:nvPicPr>
          <p:cNvPr id="6" name="Picture 4">
            <a:extLst>
              <a:ext uri="{FF2B5EF4-FFF2-40B4-BE49-F238E27FC236}">
                <a16:creationId xmlns:a16="http://schemas.microsoft.com/office/drawing/2014/main" id="{1FE2529D-1EEC-4FDC-9188-F404F20983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1334" y="492368"/>
            <a:ext cx="2924860" cy="174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udio 13">
            <a:hlinkClick r:id="" action="ppaction://media"/>
            <a:extLst>
              <a:ext uri="{FF2B5EF4-FFF2-40B4-BE49-F238E27FC236}">
                <a16:creationId xmlns:a16="http://schemas.microsoft.com/office/drawing/2014/main" id="{1E6C21E0-3E54-41C7-83DC-07B52B05B3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543941435"/>
      </p:ext>
    </p:extLst>
  </p:cSld>
  <p:clrMapOvr>
    <a:masterClrMapping/>
  </p:clrMapOvr>
  <mc:AlternateContent xmlns:mc="http://schemas.openxmlformats.org/markup-compatibility/2006">
    <mc:Choice xmlns:p14="http://schemas.microsoft.com/office/powerpoint/2010/main" Requires="p14">
      <p:transition spd="slow" p14:dur="2000" advTm="15203"/>
    </mc:Choice>
    <mc:Fallback>
      <p:transition spd="slow" advTm="1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avoidance: </a:t>
            </a:r>
            <a:r>
              <a:rPr lang="en-US" dirty="0" err="1"/>
              <a:t>Habu</a:t>
            </a:r>
            <a:r>
              <a:rPr lang="en-US" dirty="0"/>
              <a:t> (2017)</a:t>
            </a:r>
          </a:p>
        </p:txBody>
      </p:sp>
      <p:sp>
        <p:nvSpPr>
          <p:cNvPr id="5" name="Content Placeholder 4"/>
          <p:cNvSpPr>
            <a:spLocks noGrp="1"/>
          </p:cNvSpPr>
          <p:nvPr>
            <p:ph idx="4294967295"/>
          </p:nvPr>
        </p:nvSpPr>
        <p:spPr>
          <a:xfrm>
            <a:off x="838200" y="2137920"/>
            <a:ext cx="7583129" cy="4153784"/>
          </a:xfrm>
        </p:spPr>
        <p:txBody>
          <a:bodyPr>
            <a:normAutofit/>
          </a:bodyPr>
          <a:lstStyle/>
          <a:p>
            <a:r>
              <a:rPr lang="en-US" sz="4000" dirty="0"/>
              <a:t>Data</a:t>
            </a:r>
          </a:p>
          <a:p>
            <a:pPr lvl="1"/>
            <a:r>
              <a:rPr lang="en-US" sz="3600" dirty="0"/>
              <a:t>First study with access to HMRC confidential tax returns (2000-2011) – all firms, CT600 form</a:t>
            </a:r>
          </a:p>
          <a:p>
            <a:pPr lvl="1"/>
            <a:r>
              <a:rPr lang="en-US" sz="3600" dirty="0"/>
              <a:t>Merged with accounting (balance sheet) data from FAME, including total assets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Picture 3">
            <a:extLst>
              <a:ext uri="{FF2B5EF4-FFF2-40B4-BE49-F238E27FC236}">
                <a16:creationId xmlns:a16="http://schemas.microsoft.com/office/drawing/2014/main" id="{3881EBDC-3405-430A-80D3-AD39FF0AA6C5}"/>
              </a:ext>
            </a:extLst>
          </p:cNvPr>
          <p:cNvPicPr>
            <a:picLocks noChangeAspect="1"/>
          </p:cNvPicPr>
          <p:nvPr/>
        </p:nvPicPr>
        <p:blipFill>
          <a:blip r:embed="rId5"/>
          <a:stretch>
            <a:fillRect/>
          </a:stretch>
        </p:blipFill>
        <p:spPr>
          <a:xfrm>
            <a:off x="8610600" y="1939636"/>
            <a:ext cx="3500064" cy="4869873"/>
          </a:xfrm>
          <a:prstGeom prst="rect">
            <a:avLst/>
          </a:prstGeom>
        </p:spPr>
      </p:pic>
      <p:pic>
        <p:nvPicPr>
          <p:cNvPr id="6" name="Audio 5">
            <a:hlinkClick r:id="" action="ppaction://media"/>
            <a:extLst>
              <a:ext uri="{FF2B5EF4-FFF2-40B4-BE49-F238E27FC236}">
                <a16:creationId xmlns:a16="http://schemas.microsoft.com/office/drawing/2014/main" id="{D2DA8793-04C6-42BF-A1D1-D27BB0A8F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59388120"/>
      </p:ext>
    </p:extLst>
  </p:cSld>
  <p:clrMapOvr>
    <a:masterClrMapping/>
  </p:clrMapOvr>
  <mc:AlternateContent xmlns:mc="http://schemas.openxmlformats.org/markup-compatibility/2006">
    <mc:Choice xmlns:p14="http://schemas.microsoft.com/office/powerpoint/2010/main" Requires="p14">
      <p:transition spd="slow" p14:dur="2000" advTm="75052"/>
    </mc:Choice>
    <mc:Fallback>
      <p:transition spd="slow" advTm="7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avoidance: </a:t>
            </a:r>
            <a:r>
              <a:rPr lang="en-US" dirty="0" err="1"/>
              <a:t>Habu</a:t>
            </a:r>
            <a:r>
              <a:rPr lang="en-US" dirty="0"/>
              <a:t> (2017)</a:t>
            </a:r>
          </a:p>
        </p:txBody>
      </p:sp>
      <p:sp>
        <p:nvSpPr>
          <p:cNvPr id="5" name="Content Placeholder 4"/>
          <p:cNvSpPr>
            <a:spLocks noGrp="1"/>
          </p:cNvSpPr>
          <p:nvPr>
            <p:ph idx="4294967295"/>
          </p:nvPr>
        </p:nvSpPr>
        <p:spPr>
          <a:xfrm>
            <a:off x="838200" y="2137920"/>
            <a:ext cx="10515600" cy="4153784"/>
          </a:xfrm>
        </p:spPr>
        <p:txBody>
          <a:bodyPr>
            <a:normAutofit fontScale="92500"/>
          </a:bodyPr>
          <a:lstStyle/>
          <a:p>
            <a:r>
              <a:rPr lang="en-US" sz="4000" dirty="0"/>
              <a:t>Approach</a:t>
            </a:r>
          </a:p>
          <a:p>
            <a:pPr lvl="1"/>
            <a:r>
              <a:rPr lang="en-US" sz="3600" dirty="0"/>
              <a:t>Propensity score matching, to allow for differences in observable firm characteristics e.g. size, industry</a:t>
            </a:r>
          </a:p>
          <a:p>
            <a:pPr lvl="1"/>
            <a:r>
              <a:rPr lang="en-US" sz="3600" dirty="0"/>
              <a:t>Second stage: estimate differences in ratio of taxable profits to total assets, for domestic standalone firms vs foreign multinationals’ subsidiaries</a:t>
            </a:r>
          </a:p>
          <a:p>
            <a:pPr lvl="1"/>
            <a:r>
              <a:rPr lang="en-US" sz="3600" i="1" dirty="0"/>
              <a:t>NB. Likely understates scale because largest foreign multinationals excluded (no domestic of same size)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62E0DD62-302A-4C25-867F-4A86AEA6E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795097970"/>
      </p:ext>
    </p:extLst>
  </p:cSld>
  <p:clrMapOvr>
    <a:masterClrMapping/>
  </p:clrMapOvr>
  <mc:AlternateContent xmlns:mc="http://schemas.openxmlformats.org/markup-compatibility/2006">
    <mc:Choice xmlns:p14="http://schemas.microsoft.com/office/powerpoint/2010/main" Requires="p14">
      <p:transition spd="slow" p14:dur="2000" advTm="41480"/>
    </mc:Choice>
    <mc:Fallback>
      <p:transition spd="slow" advTm="4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avoidance: </a:t>
            </a:r>
            <a:r>
              <a:rPr lang="en-US" dirty="0" err="1"/>
              <a:t>Habu</a:t>
            </a:r>
            <a:r>
              <a:rPr lang="en-US" dirty="0"/>
              <a:t> (2017)</a:t>
            </a:r>
          </a:p>
        </p:txBody>
      </p:sp>
      <p:sp>
        <p:nvSpPr>
          <p:cNvPr id="5" name="Content Placeholder 4"/>
          <p:cNvSpPr>
            <a:spLocks noGrp="1"/>
          </p:cNvSpPr>
          <p:nvPr>
            <p:ph idx="4294967295"/>
          </p:nvPr>
        </p:nvSpPr>
        <p:spPr>
          <a:xfrm>
            <a:off x="838200" y="2137920"/>
            <a:ext cx="10515600" cy="4153784"/>
          </a:xfrm>
        </p:spPr>
        <p:txBody>
          <a:bodyPr>
            <a:normAutofit fontScale="92500"/>
          </a:bodyPr>
          <a:lstStyle/>
          <a:p>
            <a:r>
              <a:rPr lang="en-US" sz="4000" dirty="0"/>
              <a:t>Results (1)</a:t>
            </a:r>
          </a:p>
          <a:p>
            <a:pPr lvl="1"/>
            <a:r>
              <a:rPr lang="en-GB" sz="3600" dirty="0"/>
              <a:t>Difference between domestic standalones and foreign multinational subsidiaries is estimated to be 12.76 percentage points for ratio of taxable profits to total assets</a:t>
            </a:r>
          </a:p>
          <a:p>
            <a:pPr lvl="1"/>
            <a:r>
              <a:rPr lang="en-GB" sz="3600" dirty="0"/>
              <a:t>Mean ratio is 12.41% vs 25.17%: foreign multinational subsidiaries underreport their taxable profits by about 50% relative to domestic standalones</a:t>
            </a:r>
            <a:endParaRPr lang="en-US" sz="3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ABFAF573-F57D-492D-AD67-2449E50F7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54542046"/>
      </p:ext>
    </p:extLst>
  </p:cSld>
  <p:clrMapOvr>
    <a:masterClrMapping/>
  </p:clrMapOvr>
  <mc:AlternateContent xmlns:mc="http://schemas.openxmlformats.org/markup-compatibility/2006">
    <mc:Choice xmlns:p14="http://schemas.microsoft.com/office/powerpoint/2010/main" Requires="p14">
      <p:transition spd="slow" p14:dur="2000" advTm="32040"/>
    </mc:Choice>
    <mc:Fallback>
      <p:transition spd="slow" advTm="3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avoidance: </a:t>
            </a:r>
            <a:r>
              <a:rPr lang="en-US" dirty="0" err="1"/>
              <a:t>Habu</a:t>
            </a:r>
            <a:r>
              <a:rPr lang="en-US" dirty="0"/>
              <a:t> (2017)</a:t>
            </a:r>
          </a:p>
        </p:txBody>
      </p:sp>
      <p:sp>
        <p:nvSpPr>
          <p:cNvPr id="5" name="Content Placeholder 4"/>
          <p:cNvSpPr>
            <a:spLocks noGrp="1"/>
          </p:cNvSpPr>
          <p:nvPr>
            <p:ph idx="4294967295"/>
          </p:nvPr>
        </p:nvSpPr>
        <p:spPr>
          <a:xfrm>
            <a:off x="838200" y="2137920"/>
            <a:ext cx="10515600" cy="4153784"/>
          </a:xfrm>
        </p:spPr>
        <p:txBody>
          <a:bodyPr>
            <a:normAutofit lnSpcReduction="10000"/>
          </a:bodyPr>
          <a:lstStyle/>
          <a:p>
            <a:r>
              <a:rPr lang="en-US" sz="4000" dirty="0"/>
              <a:t>Results (2)</a:t>
            </a:r>
          </a:p>
          <a:p>
            <a:pPr lvl="1"/>
            <a:r>
              <a:rPr lang="en-GB" sz="3600" dirty="0"/>
              <a:t>Gap in ratio of taxable profits to total assets varies between 30 and 70 per cent. Equalizing tax payments of foreign multinational subsidiaries and domestic standalones would generate </a:t>
            </a:r>
          </a:p>
          <a:p>
            <a:pPr marL="457200" lvl="1" indent="0">
              <a:buNone/>
            </a:pPr>
            <a:r>
              <a:rPr lang="en-GB" sz="3600" dirty="0"/>
              <a:t>	c.£3 billion in 2000 (10 per cent of CIT revenues)</a:t>
            </a:r>
          </a:p>
          <a:p>
            <a:pPr marL="457200" lvl="1" indent="0">
              <a:buNone/>
            </a:pPr>
            <a:r>
              <a:rPr lang="en-GB" sz="3600" dirty="0"/>
              <a:t>rising to</a:t>
            </a:r>
          </a:p>
          <a:p>
            <a:pPr marL="457200" lvl="1" indent="0">
              <a:buNone/>
            </a:pPr>
            <a:r>
              <a:rPr lang="en-GB" sz="3600" dirty="0"/>
              <a:t>	c.£25 billion in 2011 (70 per cent of CIT revenues).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54BA2D1F-C925-4761-87AB-0F8F8A3E6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12030773"/>
      </p:ext>
    </p:extLst>
  </p:cSld>
  <p:clrMapOvr>
    <a:masterClrMapping/>
  </p:clrMapOvr>
  <mc:AlternateContent xmlns:mc="http://schemas.openxmlformats.org/markup-compatibility/2006">
    <mc:Choice xmlns:p14="http://schemas.microsoft.com/office/powerpoint/2010/main" Requires="p14">
      <p:transition spd="slow" p14:dur="2000" advTm="39734"/>
    </mc:Choice>
    <mc:Fallback>
      <p:transition spd="slow" advTm="3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03F2E1"/>
                </a:solidFill>
              </a:rPr>
              <a:t>3. </a:t>
            </a:r>
            <a:r>
              <a:rPr lang="en-US" sz="4400" dirty="0"/>
              <a:t>The impact of public country-by-country data</a:t>
            </a:r>
          </a:p>
        </p:txBody>
      </p:sp>
      <p:sp>
        <p:nvSpPr>
          <p:cNvPr id="3" name="Text Placeholder 2"/>
          <p:cNvSpPr>
            <a:spLocks noGrp="1"/>
          </p:cNvSpPr>
          <p:nvPr>
            <p:ph type="body" idx="1"/>
          </p:nvPr>
        </p:nvSpPr>
        <p:spPr>
          <a:xfrm>
            <a:off x="8700085" y="575166"/>
            <a:ext cx="2733822" cy="4106164"/>
          </a:xfrm>
        </p:spPr>
        <p:txBody>
          <a:bodyPr>
            <a:normAutofit/>
          </a:bodyPr>
          <a:lstStyle/>
          <a:p>
            <a:r>
              <a:rPr lang="en-US" dirty="0"/>
              <a:t>Data </a:t>
            </a:r>
          </a:p>
          <a:p>
            <a:endParaRPr lang="en-US" dirty="0"/>
          </a:p>
          <a:p>
            <a:r>
              <a:rPr lang="en-US" dirty="0"/>
              <a:t>Approach</a:t>
            </a:r>
          </a:p>
          <a:p>
            <a:endParaRPr lang="en-US" dirty="0"/>
          </a:p>
          <a:p>
            <a:r>
              <a:rPr lang="en-US" dirty="0"/>
              <a:t>Key results</a:t>
            </a:r>
          </a:p>
        </p:txBody>
      </p:sp>
      <p:pic>
        <p:nvPicPr>
          <p:cNvPr id="4" name="Audio 3">
            <a:hlinkClick r:id="" action="ppaction://media"/>
            <a:extLst>
              <a:ext uri="{FF2B5EF4-FFF2-40B4-BE49-F238E27FC236}">
                <a16:creationId xmlns:a16="http://schemas.microsoft.com/office/drawing/2014/main" id="{13D567D5-B6E1-4C55-BA65-8F74B755C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309264506"/>
      </p:ext>
    </p:extLst>
  </p:cSld>
  <p:clrMapOvr>
    <a:masterClrMapping/>
  </p:clrMapOvr>
  <mc:AlternateContent xmlns:mc="http://schemas.openxmlformats.org/markup-compatibility/2006">
    <mc:Choice xmlns:p14="http://schemas.microsoft.com/office/powerpoint/2010/main" Requires="p14">
      <p:transition spd="slow" p14:dur="2000" advTm="2637"/>
    </mc:Choice>
    <mc:Fallback>
      <p:transition spd="slow" advTm="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transparency: O&amp;W (20188)</a:t>
            </a:r>
          </a:p>
        </p:txBody>
      </p:sp>
      <p:sp>
        <p:nvSpPr>
          <p:cNvPr id="5" name="Content Placeholder 4"/>
          <p:cNvSpPr>
            <a:spLocks noGrp="1"/>
          </p:cNvSpPr>
          <p:nvPr>
            <p:ph idx="4294967295"/>
          </p:nvPr>
        </p:nvSpPr>
        <p:spPr>
          <a:xfrm>
            <a:off x="838200" y="2137920"/>
            <a:ext cx="7583129" cy="4153784"/>
          </a:xfrm>
        </p:spPr>
        <p:txBody>
          <a:bodyPr>
            <a:normAutofit lnSpcReduction="10000"/>
          </a:bodyPr>
          <a:lstStyle/>
          <a:p>
            <a:r>
              <a:rPr lang="en-US" sz="4000" dirty="0"/>
              <a:t>Data</a:t>
            </a:r>
          </a:p>
          <a:p>
            <a:pPr lvl="1"/>
            <a:r>
              <a:rPr lang="en-US" sz="3600" dirty="0"/>
              <a:t>Consolidated financial info on </a:t>
            </a:r>
            <a:r>
              <a:rPr lang="en-GB" sz="3600" dirty="0"/>
              <a:t>207 banks with EEA HQs,2010-2016 (</a:t>
            </a:r>
            <a:r>
              <a:rPr lang="en-GB" sz="3600" dirty="0" err="1"/>
              <a:t>Compustat</a:t>
            </a:r>
            <a:r>
              <a:rPr lang="en-GB" sz="3600" dirty="0"/>
              <a:t>), US banks (Fed data)</a:t>
            </a:r>
            <a:endParaRPr lang="en-US" sz="3600" dirty="0"/>
          </a:p>
          <a:p>
            <a:pPr lvl="1"/>
            <a:r>
              <a:rPr lang="en-US" sz="3600" dirty="0"/>
              <a:t>Regional activity data (</a:t>
            </a:r>
            <a:r>
              <a:rPr lang="en-US" sz="3600" dirty="0" err="1"/>
              <a:t>Bankscope</a:t>
            </a:r>
            <a:r>
              <a:rPr lang="en-US" sz="3600" dirty="0"/>
              <a:t>)</a:t>
            </a:r>
          </a:p>
          <a:p>
            <a:pPr lvl="1"/>
            <a:r>
              <a:rPr lang="en-US" sz="3600" dirty="0"/>
              <a:t>Plus whether subject to EU’s CRD IV public country-by-country reporting requirement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6" name="Picture 5">
            <a:extLst>
              <a:ext uri="{FF2B5EF4-FFF2-40B4-BE49-F238E27FC236}">
                <a16:creationId xmlns:a16="http://schemas.microsoft.com/office/drawing/2014/main" id="{7F98BE23-2FAD-40F6-823F-AD8A65BCA0E5}"/>
              </a:ext>
            </a:extLst>
          </p:cNvPr>
          <p:cNvPicPr>
            <a:picLocks noChangeAspect="1"/>
          </p:cNvPicPr>
          <p:nvPr/>
        </p:nvPicPr>
        <p:blipFill>
          <a:blip r:embed="rId5"/>
          <a:stretch>
            <a:fillRect/>
          </a:stretch>
        </p:blipFill>
        <p:spPr>
          <a:xfrm>
            <a:off x="8352901" y="1963710"/>
            <a:ext cx="3775602" cy="4826833"/>
          </a:xfrm>
          <a:prstGeom prst="rect">
            <a:avLst/>
          </a:prstGeom>
        </p:spPr>
      </p:pic>
      <p:pic>
        <p:nvPicPr>
          <p:cNvPr id="7" name="Audio 6">
            <a:hlinkClick r:id="" action="ppaction://media"/>
            <a:extLst>
              <a:ext uri="{FF2B5EF4-FFF2-40B4-BE49-F238E27FC236}">
                <a16:creationId xmlns:a16="http://schemas.microsoft.com/office/drawing/2014/main" id="{CE6BC676-171E-4B57-A377-7BB91FB9FA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253690272"/>
      </p:ext>
    </p:extLst>
  </p:cSld>
  <p:clrMapOvr>
    <a:masterClrMapping/>
  </p:clrMapOvr>
  <mc:AlternateContent xmlns:mc="http://schemas.openxmlformats.org/markup-compatibility/2006">
    <mc:Choice xmlns:p14="http://schemas.microsoft.com/office/powerpoint/2010/main" Requires="p14">
      <p:transition spd="slow" p14:dur="2000" advTm="34237"/>
    </mc:Choice>
    <mc:Fallback>
      <p:transition spd="slow" advTm="3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transparency: O&amp;W (20188)</a:t>
            </a:r>
          </a:p>
        </p:txBody>
      </p:sp>
      <p:sp>
        <p:nvSpPr>
          <p:cNvPr id="5" name="Content Placeholder 4"/>
          <p:cNvSpPr>
            <a:spLocks noGrp="1"/>
          </p:cNvSpPr>
          <p:nvPr>
            <p:ph idx="4294967295"/>
          </p:nvPr>
        </p:nvSpPr>
        <p:spPr>
          <a:xfrm>
            <a:off x="838200" y="2137920"/>
            <a:ext cx="10515600" cy="4153784"/>
          </a:xfrm>
        </p:spPr>
        <p:txBody>
          <a:bodyPr>
            <a:normAutofit lnSpcReduction="10000"/>
          </a:bodyPr>
          <a:lstStyle/>
          <a:p>
            <a:r>
              <a:rPr lang="en-US" sz="4000" dirty="0"/>
              <a:t>Approach</a:t>
            </a:r>
          </a:p>
          <a:p>
            <a:pPr lvl="1"/>
            <a:r>
              <a:rPr lang="en-US" sz="3600" dirty="0"/>
              <a:t>Propensity score matching, to allow for differences in observable bank characteristics e.g. size, profitability</a:t>
            </a:r>
          </a:p>
          <a:p>
            <a:pPr lvl="1"/>
            <a:r>
              <a:rPr lang="en-US" sz="3600" dirty="0"/>
              <a:t>Second stage: estimate differences in effective tax rate (ETR) between European multinational banks subject to CRD IV, vs domestic standalones / US multinational banks / other EU industries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AC1F9B3A-E7C8-437A-9C22-6050DC9A9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614000332"/>
      </p:ext>
    </p:extLst>
  </p:cSld>
  <p:clrMapOvr>
    <a:masterClrMapping/>
  </p:clrMapOvr>
  <mc:AlternateContent xmlns:mc="http://schemas.openxmlformats.org/markup-compatibility/2006">
    <mc:Choice xmlns:p14="http://schemas.microsoft.com/office/powerpoint/2010/main" Requires="p14">
      <p:transition spd="slow" p14:dur="2000" advTm="32050"/>
    </mc:Choice>
    <mc:Fallback>
      <p:transition spd="slow" advTm="3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transparency: O&amp;W (20188)</a:t>
            </a:r>
          </a:p>
        </p:txBody>
      </p:sp>
      <p:sp>
        <p:nvSpPr>
          <p:cNvPr id="5" name="Content Placeholder 4"/>
          <p:cNvSpPr>
            <a:spLocks noGrp="1"/>
          </p:cNvSpPr>
          <p:nvPr>
            <p:ph idx="4294967295"/>
          </p:nvPr>
        </p:nvSpPr>
        <p:spPr>
          <a:xfrm>
            <a:off x="838200" y="2137920"/>
            <a:ext cx="10515600" cy="4153784"/>
          </a:xfrm>
        </p:spPr>
        <p:txBody>
          <a:bodyPr>
            <a:normAutofit fontScale="85000" lnSpcReduction="10000"/>
          </a:bodyPr>
          <a:lstStyle/>
          <a:p>
            <a:r>
              <a:rPr lang="en-US" sz="4000" dirty="0"/>
              <a:t>Results (1)</a:t>
            </a:r>
          </a:p>
          <a:p>
            <a:pPr lvl="1"/>
            <a:r>
              <a:rPr lang="en-GB" sz="3600" dirty="0"/>
              <a:t>Point estimate: banks subject to public country-by-country reporting saw average increase in effective tax levels of 2.5 percentage points relative to unaffected banks</a:t>
            </a:r>
          </a:p>
          <a:p>
            <a:pPr lvl="1"/>
            <a:r>
              <a:rPr lang="en-GB" sz="3600" i="1" dirty="0"/>
              <a:t>“This finding implies, that multinational banks paid substantially more taxes than their domestic peers after the reform. Taking an average ETR of 23 percent, the magnitude of the coefficient suggests that the overall tax expenditure of an affected banking group increased by approximately one tenth in total through </a:t>
            </a:r>
            <a:r>
              <a:rPr lang="en-GB" sz="3600" i="1" dirty="0" err="1"/>
              <a:t>CbCR</a:t>
            </a:r>
            <a:r>
              <a:rPr lang="en-GB" sz="3600" i="1" dirty="0"/>
              <a:t>”</a:t>
            </a:r>
            <a:endParaRPr lang="en-US" sz="3600" i="1"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6D5A9F84-EE73-4301-9AA8-384F522B97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68966635"/>
      </p:ext>
    </p:extLst>
  </p:cSld>
  <p:clrMapOvr>
    <a:masterClrMapping/>
  </p:clrMapOvr>
  <mc:AlternateContent xmlns:mc="http://schemas.openxmlformats.org/markup-compatibility/2006">
    <mc:Choice xmlns:p14="http://schemas.microsoft.com/office/powerpoint/2010/main" Requires="p14">
      <p:transition spd="slow" p14:dur="2000" advTm="32672"/>
    </mc:Choice>
    <mc:Fallback>
      <p:transition spd="slow" advTm="3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transparency: O&amp;W (20188)</a:t>
            </a:r>
          </a:p>
        </p:txBody>
      </p:sp>
      <p:sp>
        <p:nvSpPr>
          <p:cNvPr id="5" name="Content Placeholder 4"/>
          <p:cNvSpPr>
            <a:spLocks noGrp="1"/>
          </p:cNvSpPr>
          <p:nvPr>
            <p:ph idx="4294967295"/>
          </p:nvPr>
        </p:nvSpPr>
        <p:spPr>
          <a:xfrm>
            <a:off x="838200" y="2137920"/>
            <a:ext cx="10515600" cy="4153784"/>
          </a:xfrm>
        </p:spPr>
        <p:txBody>
          <a:bodyPr>
            <a:normAutofit lnSpcReduction="10000"/>
          </a:bodyPr>
          <a:lstStyle/>
          <a:p>
            <a:r>
              <a:rPr lang="en-US" sz="4000" dirty="0"/>
              <a:t>Results (2)</a:t>
            </a:r>
          </a:p>
          <a:p>
            <a:pPr lvl="1"/>
            <a:r>
              <a:rPr lang="en-GB" sz="3600" dirty="0"/>
              <a:t>EU banks with ‘tax haven’ activity react </a:t>
            </a:r>
            <a:r>
              <a:rPr lang="en-GB" sz="3600" i="1" dirty="0"/>
              <a:t>more strongly </a:t>
            </a:r>
            <a:r>
              <a:rPr lang="en-GB" sz="3600" dirty="0"/>
              <a:t>to forced transparency of country-by-country reporting (while banks that do not have such behaviour to reveal, do not need to adjust) </a:t>
            </a:r>
          </a:p>
          <a:p>
            <a:pPr lvl="1"/>
            <a:r>
              <a:rPr lang="en-GB" sz="3600" dirty="0"/>
              <a:t>These banks increased their ETR by 3.7 percentage points relative to all other multinational banks over the period. </a:t>
            </a:r>
            <a:endParaRPr lang="en-US" sz="3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D71F5897-FB8D-4B08-B293-A48BC3D49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93523242"/>
      </p:ext>
    </p:extLst>
  </p:cSld>
  <p:clrMapOvr>
    <a:masterClrMapping/>
  </p:clrMapOvr>
  <mc:AlternateContent xmlns:mc="http://schemas.openxmlformats.org/markup-compatibility/2006">
    <mc:Choice xmlns:p14="http://schemas.microsoft.com/office/powerpoint/2010/main" Requires="p14">
      <p:transition spd="slow" p14:dur="2000" advTm="31540"/>
    </mc:Choice>
    <mc:Fallback>
      <p:transition spd="slow" advTm="3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03F2E1"/>
                </a:solidFill>
              </a:rPr>
              <a:t>4. </a:t>
            </a:r>
            <a:r>
              <a:rPr lang="en-US" sz="4400" dirty="0"/>
              <a:t>UK revenue potential</a:t>
            </a:r>
          </a:p>
        </p:txBody>
      </p:sp>
      <p:sp>
        <p:nvSpPr>
          <p:cNvPr id="3" name="Text Placeholder 2"/>
          <p:cNvSpPr>
            <a:spLocks noGrp="1"/>
          </p:cNvSpPr>
          <p:nvPr>
            <p:ph type="body" idx="1"/>
          </p:nvPr>
        </p:nvSpPr>
        <p:spPr>
          <a:xfrm>
            <a:off x="8700085" y="575166"/>
            <a:ext cx="2733822" cy="4106164"/>
          </a:xfrm>
        </p:spPr>
        <p:txBody>
          <a:bodyPr>
            <a:normAutofit/>
          </a:bodyPr>
          <a:lstStyle/>
          <a:p>
            <a:endParaRPr lang="en-US" dirty="0"/>
          </a:p>
        </p:txBody>
      </p:sp>
      <p:pic>
        <p:nvPicPr>
          <p:cNvPr id="4" name="Audio 3">
            <a:hlinkClick r:id="" action="ppaction://media"/>
            <a:extLst>
              <a:ext uri="{FF2B5EF4-FFF2-40B4-BE49-F238E27FC236}">
                <a16:creationId xmlns:a16="http://schemas.microsoft.com/office/drawing/2014/main" id="{99DACDC4-4080-49BA-9F6B-3FAF9580C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40211196"/>
      </p:ext>
    </p:extLst>
  </p:cSld>
  <p:clrMapOvr>
    <a:masterClrMapping/>
  </p:clrMapOvr>
  <mc:AlternateContent xmlns:mc="http://schemas.openxmlformats.org/markup-compatibility/2006">
    <mc:Choice xmlns:p14="http://schemas.microsoft.com/office/powerpoint/2010/main" Requires="p14">
      <p:transition spd="slow" p14:dur="2000" advTm="2077"/>
    </mc:Choice>
    <mc:Fallback>
      <p:transition spd="slow" advTm="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50904" y="1125323"/>
            <a:ext cx="6602896" cy="3416320"/>
          </a:xfrm>
          <a:prstGeom prst="rect">
            <a:avLst/>
          </a:prstGeom>
          <a:noFill/>
        </p:spPr>
        <p:txBody>
          <a:bodyPr wrap="square" rtlCol="0">
            <a:spAutoFit/>
          </a:bodyPr>
          <a:lstStyle/>
          <a:p>
            <a:pPr algn="ctr"/>
            <a:r>
              <a:rPr lang="en-US" sz="2400" dirty="0">
                <a:solidFill>
                  <a:schemeClr val="tx1">
                    <a:lumMod val="75000"/>
                    <a:lumOff val="25000"/>
                  </a:schemeClr>
                </a:solidFill>
                <a:latin typeface="Noto Serif" charset="0"/>
                <a:ea typeface="Noto Serif" charset="0"/>
                <a:cs typeface="Noto Serif" charset="0"/>
              </a:rPr>
              <a:t>“TJN has done more than any other </a:t>
            </a:r>
            <a:r>
              <a:rPr lang="en-US" sz="2400" dirty="0" err="1">
                <a:solidFill>
                  <a:schemeClr val="tx1">
                    <a:lumMod val="75000"/>
                    <a:lumOff val="25000"/>
                  </a:schemeClr>
                </a:solidFill>
                <a:latin typeface="Noto Serif" charset="0"/>
                <a:ea typeface="Noto Serif" charset="0"/>
                <a:cs typeface="Noto Serif" charset="0"/>
              </a:rPr>
              <a:t>organisation</a:t>
            </a:r>
            <a:r>
              <a:rPr lang="en-US" sz="2400" dirty="0">
                <a:solidFill>
                  <a:schemeClr val="tx1">
                    <a:lumMod val="75000"/>
                    <a:lumOff val="25000"/>
                  </a:schemeClr>
                </a:solidFill>
                <a:latin typeface="Noto Serif" charset="0"/>
                <a:ea typeface="Noto Serif" charset="0"/>
                <a:cs typeface="Noto Serif" charset="0"/>
              </a:rPr>
              <a:t> to put fiscal justice at the center of the policy agenda. </a:t>
            </a:r>
          </a:p>
          <a:p>
            <a:pPr algn="ctr"/>
            <a:endParaRPr lang="en-US" sz="2400" dirty="0">
              <a:solidFill>
                <a:schemeClr val="tx1">
                  <a:lumMod val="75000"/>
                  <a:lumOff val="25000"/>
                </a:schemeClr>
              </a:solidFill>
              <a:latin typeface="Noto Serif" charset="0"/>
              <a:ea typeface="Noto Serif" charset="0"/>
              <a:cs typeface="Noto Serif" charset="0"/>
            </a:endParaRPr>
          </a:p>
          <a:p>
            <a:pPr algn="ctr"/>
            <a:r>
              <a:rPr lang="en-US" sz="2400" b="1" dirty="0">
                <a:solidFill>
                  <a:schemeClr val="tx1">
                    <a:lumMod val="75000"/>
                    <a:lumOff val="25000"/>
                  </a:schemeClr>
                </a:solidFill>
                <a:latin typeface="Noto Serif" charset="0"/>
                <a:ea typeface="Noto Serif" charset="0"/>
                <a:cs typeface="Noto Serif" charset="0"/>
              </a:rPr>
              <a:t>Tax issues should not be left to </a:t>
            </a:r>
          </a:p>
          <a:p>
            <a:pPr algn="ctr"/>
            <a:r>
              <a:rPr lang="en-US" sz="2400" b="1" dirty="0">
                <a:solidFill>
                  <a:schemeClr val="tx1">
                    <a:lumMod val="75000"/>
                    <a:lumOff val="25000"/>
                  </a:schemeClr>
                </a:solidFill>
                <a:latin typeface="Noto Serif" charset="0"/>
                <a:ea typeface="Noto Serif" charset="0"/>
                <a:cs typeface="Noto Serif" charset="0"/>
              </a:rPr>
              <a:t>those who want to escape taxes! </a:t>
            </a:r>
          </a:p>
          <a:p>
            <a:pPr algn="ctr"/>
            <a:endParaRPr lang="en-US" sz="2400" dirty="0">
              <a:solidFill>
                <a:schemeClr val="tx1">
                  <a:lumMod val="75000"/>
                  <a:lumOff val="25000"/>
                </a:schemeClr>
              </a:solidFill>
              <a:latin typeface="Noto Serif" charset="0"/>
              <a:ea typeface="Noto Serif" charset="0"/>
              <a:cs typeface="Noto Serif" charset="0"/>
            </a:endParaRPr>
          </a:p>
          <a:p>
            <a:pPr algn="ctr"/>
            <a:r>
              <a:rPr lang="en-US" sz="2400" dirty="0">
                <a:solidFill>
                  <a:schemeClr val="tx1">
                    <a:lumMod val="75000"/>
                    <a:lumOff val="25000"/>
                  </a:schemeClr>
                </a:solidFill>
                <a:latin typeface="Noto Serif" charset="0"/>
                <a:ea typeface="Noto Serif" charset="0"/>
                <a:cs typeface="Noto Serif" charset="0"/>
              </a:rPr>
              <a:t>Changes will come when more and more citizens of the world take ownership of these matters. TJN is a powerful force acting in this direction.”</a:t>
            </a:r>
          </a:p>
        </p:txBody>
      </p:sp>
      <p:sp>
        <p:nvSpPr>
          <p:cNvPr id="4" name="TextBox 3"/>
          <p:cNvSpPr txBox="1"/>
          <p:nvPr/>
        </p:nvSpPr>
        <p:spPr>
          <a:xfrm>
            <a:off x="8890000" y="4992657"/>
            <a:ext cx="2209800" cy="461665"/>
          </a:xfrm>
          <a:prstGeom prst="rect">
            <a:avLst/>
          </a:prstGeom>
          <a:noFill/>
        </p:spPr>
        <p:txBody>
          <a:bodyPr wrap="square" rtlCol="0">
            <a:spAutoFit/>
          </a:bodyPr>
          <a:lstStyle/>
          <a:p>
            <a:pPr algn="r"/>
            <a:r>
              <a:rPr lang="en-US" sz="2400" i="1" dirty="0">
                <a:solidFill>
                  <a:schemeClr val="tx1">
                    <a:lumMod val="85000"/>
                    <a:lumOff val="15000"/>
                  </a:schemeClr>
                </a:solidFill>
              </a:rPr>
              <a:t>Thomas Piketty</a:t>
            </a:r>
          </a:p>
        </p:txBody>
      </p:sp>
      <p:sp>
        <p:nvSpPr>
          <p:cNvPr id="5" name="Slide Number Placeholder 4"/>
          <p:cNvSpPr>
            <a:spLocks noGrp="1"/>
          </p:cNvSpPr>
          <p:nvPr>
            <p:ph type="sldNum" sz="quarter" idx="12"/>
          </p:nvPr>
        </p:nvSpPr>
        <p:spPr/>
        <p:txBody>
          <a:bodyPr/>
          <a:lstStyle/>
          <a:p>
            <a:fld id="{7CAF3DDE-4A21-5A4E-8F51-A8C7986EC028}" type="slidenum">
              <a:rPr lang="en-US" smtClean="0"/>
              <a:pPr/>
              <a:t>2</a:t>
            </a:fld>
            <a:endParaRPr lang="en-US" dirty="0"/>
          </a:p>
        </p:txBody>
      </p:sp>
      <p:pic>
        <p:nvPicPr>
          <p:cNvPr id="11" name="Audio 10">
            <a:hlinkClick r:id="" action="ppaction://media"/>
            <a:extLst>
              <a:ext uri="{FF2B5EF4-FFF2-40B4-BE49-F238E27FC236}">
                <a16:creationId xmlns:a16="http://schemas.microsoft.com/office/drawing/2014/main" id="{EF613FBD-F02B-4D80-BCA1-E92228C98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692010266"/>
      </p:ext>
    </p:extLst>
  </p:cSld>
  <p:clrMapOvr>
    <a:masterClrMapping/>
  </p:clrMapOvr>
  <mc:AlternateContent xmlns:mc="http://schemas.openxmlformats.org/markup-compatibility/2006">
    <mc:Choice xmlns:p14="http://schemas.microsoft.com/office/powerpoint/2010/main" Requires="p14">
      <p:transition spd="slow" p14:dur="2000" advTm="63388"/>
    </mc:Choice>
    <mc:Fallback>
      <p:transition spd="slow" advTm="6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data </a:t>
            </a:r>
          </a:p>
        </p:txBody>
      </p:sp>
      <p:sp>
        <p:nvSpPr>
          <p:cNvPr id="5" name="Content Placeholder 4"/>
          <p:cNvSpPr>
            <a:spLocks noGrp="1"/>
          </p:cNvSpPr>
          <p:nvPr>
            <p:ph idx="4294967295"/>
          </p:nvPr>
        </p:nvSpPr>
        <p:spPr>
          <a:xfrm>
            <a:off x="838200" y="2137920"/>
            <a:ext cx="10515600" cy="4153784"/>
          </a:xfrm>
        </p:spPr>
        <p:txBody>
          <a:bodyPr>
            <a:normAutofit/>
          </a:bodyPr>
          <a:lstStyle/>
          <a:p>
            <a:r>
              <a:rPr lang="en-US" sz="4000" dirty="0"/>
              <a:t>Ratio of taxable profit to total assets</a:t>
            </a:r>
          </a:p>
          <a:p>
            <a:pPr lvl="1"/>
            <a:r>
              <a:rPr lang="en-US" sz="3600" dirty="0"/>
              <a:t>Q: has OECD BEPS project (2013-15) changed profit suppression found by </a:t>
            </a:r>
            <a:r>
              <a:rPr lang="en-US" sz="3600" dirty="0" err="1"/>
              <a:t>Habu</a:t>
            </a:r>
            <a:r>
              <a:rPr lang="en-US" sz="3600" dirty="0"/>
              <a:t> in period up to 2011?</a:t>
            </a:r>
          </a:p>
          <a:p>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6" name="Audio 5">
            <a:hlinkClick r:id="" action="ppaction://media"/>
            <a:extLst>
              <a:ext uri="{FF2B5EF4-FFF2-40B4-BE49-F238E27FC236}">
                <a16:creationId xmlns:a16="http://schemas.microsoft.com/office/drawing/2014/main" id="{3AD0CD5F-F757-4264-8575-CD499376FB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323875418"/>
      </p:ext>
    </p:extLst>
  </p:cSld>
  <p:clrMapOvr>
    <a:masterClrMapping/>
  </p:clrMapOvr>
  <mc:AlternateContent xmlns:mc="http://schemas.openxmlformats.org/markup-compatibility/2006">
    <mc:Choice xmlns:p14="http://schemas.microsoft.com/office/powerpoint/2010/main" Requires="p14">
      <p:transition spd="slow" p14:dur="2000" advTm="68870"/>
    </mc:Choice>
    <mc:Fallback>
      <p:transition spd="slow" advTm="6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Profitability of US multinationals</a:t>
            </a:r>
          </a:p>
        </p:txBody>
      </p:sp>
      <p:graphicFrame>
        <p:nvGraphicFramePr>
          <p:cNvPr id="7" name="Content Placeholder 6">
            <a:extLst>
              <a:ext uri="{FF2B5EF4-FFF2-40B4-BE49-F238E27FC236}">
                <a16:creationId xmlns:a16="http://schemas.microsoft.com/office/drawing/2014/main" id="{92CA137B-8892-4F99-AEDC-28611FE57C58}"/>
              </a:ext>
            </a:extLst>
          </p:cNvPr>
          <p:cNvGraphicFramePr>
            <a:graphicFrameLocks noGrp="1"/>
          </p:cNvGraphicFramePr>
          <p:nvPr>
            <p:ph idx="4294967295"/>
            <p:extLst>
              <p:ext uri="{D42A27DB-BD31-4B8C-83A1-F6EECF244321}">
                <p14:modId xmlns:p14="http://schemas.microsoft.com/office/powerpoint/2010/main" val="4234498967"/>
              </p:ext>
            </p:extLst>
          </p:nvPr>
        </p:nvGraphicFramePr>
        <p:xfrm>
          <a:off x="845574" y="2130989"/>
          <a:ext cx="10515600" cy="4152900"/>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9" name="Audio 8">
            <a:hlinkClick r:id="" action="ppaction://media"/>
            <a:extLst>
              <a:ext uri="{FF2B5EF4-FFF2-40B4-BE49-F238E27FC236}">
                <a16:creationId xmlns:a16="http://schemas.microsoft.com/office/drawing/2014/main" id="{CE399BA1-8B49-46D0-B036-DDF2B699F8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809472348"/>
      </p:ext>
    </p:extLst>
  </p:cSld>
  <p:clrMapOvr>
    <a:masterClrMapping/>
  </p:clrMapOvr>
  <mc:AlternateContent xmlns:mc="http://schemas.openxmlformats.org/markup-compatibility/2006">
    <mc:Choice xmlns:p14="http://schemas.microsoft.com/office/powerpoint/2010/main" Requires="p14">
      <p:transition spd="slow" p14:dur="2000" advTm="156579"/>
    </mc:Choice>
    <mc:Fallback>
      <p:transition spd="slow" advTm="15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wipe(down)">
                                      <p:cBhvr>
                                        <p:cTn id="11" dur="500"/>
                                        <p:tgtEl>
                                          <p:spTgt spid="7">
                                            <p:graphicEl>
                                              <a:chart seriesIdx="0" categoryIdx="0" bldStep="ptInSeries"/>
                                            </p:graphicEl>
                                          </p:spTgt>
                                        </p:tgtEl>
                                      </p:cBhvr>
                                    </p:animEffect>
                                  </p:childTnLst>
                                </p:cTn>
                              </p:par>
                            </p:childTnLst>
                          </p:cTn>
                        </p:par>
                        <p:par>
                          <p:cTn id="12" fill="hold">
                            <p:stCondLst>
                              <p:cond delay="500"/>
                            </p:stCondLst>
                            <p:childTnLst>
                              <p:par>
                                <p:cTn id="13" presetID="22" presetClass="entr" presetSubtype="4" fill="hold" grpId="0" nodeType="afterEffect">
                                  <p:stCondLst>
                                    <p:cond delay="500"/>
                                  </p:stCondLst>
                                  <p:childTnLst>
                                    <p:set>
                                      <p:cBhvr>
                                        <p:cTn id="14"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wipe(down)">
                                      <p:cBhvr>
                                        <p:cTn id="15" dur="500"/>
                                        <p:tgtEl>
                                          <p:spTgt spid="7">
                                            <p:graphicEl>
                                              <a:chart seriesIdx="0" categoryIdx="1" bldStep="ptIn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500"/>
                                  </p:stCondLst>
                                  <p:childTnLst>
                                    <p:set>
                                      <p:cBhvr>
                                        <p:cTn id="18"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wipe(down)">
                                      <p:cBhvr>
                                        <p:cTn id="19" dur="500"/>
                                        <p:tgtEl>
                                          <p:spTgt spid="7">
                                            <p:graphicEl>
                                              <a:chart seriesIdx="0" categoryIdx="2" bldStep="ptInSeries"/>
                                            </p:graphicEl>
                                          </p:spTgt>
                                        </p:tgtEl>
                                      </p:cBhvr>
                                    </p:animEffect>
                                  </p:childTnLst>
                                </p:cTn>
                              </p:par>
                            </p:childTnLst>
                          </p:cTn>
                        </p:par>
                        <p:par>
                          <p:cTn id="20" fill="hold">
                            <p:stCondLst>
                              <p:cond delay="2500"/>
                            </p:stCondLst>
                            <p:childTnLst>
                              <p:par>
                                <p:cTn id="21" presetID="22" presetClass="entr" presetSubtype="4" fill="hold" grpId="0" nodeType="afterEffect">
                                  <p:stCondLst>
                                    <p:cond delay="500"/>
                                  </p:stCondLst>
                                  <p:childTnLst>
                                    <p:set>
                                      <p:cBhvr>
                                        <p:cTn id="22"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wipe(down)">
                                      <p:cBhvr>
                                        <p:cTn id="23" dur="500"/>
                                        <p:tgtEl>
                                          <p:spTgt spid="7">
                                            <p:graphicEl>
                                              <a:chart seriesIdx="0" categoryIdx="3" bldStep="ptInSeries"/>
                                            </p:graphicEl>
                                          </p:spTgt>
                                        </p:tgtEl>
                                      </p:cBhvr>
                                    </p:animEffect>
                                  </p:childTnLst>
                                </p:cTn>
                              </p:par>
                            </p:childTnLst>
                          </p:cTn>
                        </p:par>
                        <p:par>
                          <p:cTn id="24" fill="hold">
                            <p:stCondLst>
                              <p:cond delay="3500"/>
                            </p:stCondLst>
                            <p:childTnLst>
                              <p:par>
                                <p:cTn id="25" presetID="22" presetClass="entr" presetSubtype="4" fill="hold" grpId="0" nodeType="afterEffect">
                                  <p:stCondLst>
                                    <p:cond delay="500"/>
                                  </p:stCondLst>
                                  <p:childTnLst>
                                    <p:set>
                                      <p:cBhvr>
                                        <p:cTn id="26"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wipe(down)">
                                      <p:cBhvr>
                                        <p:cTn id="27" dur="500"/>
                                        <p:tgtEl>
                                          <p:spTgt spid="7">
                                            <p:graphicEl>
                                              <a:chart seriesIdx="0" categoryIdx="4" bldStep="ptInSeries"/>
                                            </p:graphicEl>
                                          </p:spTgt>
                                        </p:tgtEl>
                                      </p:cBhvr>
                                    </p:animEffect>
                                  </p:childTnLst>
                                </p:cTn>
                              </p:par>
                            </p:childTnLst>
                          </p:cTn>
                        </p:par>
                        <p:par>
                          <p:cTn id="28" fill="hold">
                            <p:stCondLst>
                              <p:cond delay="4500"/>
                            </p:stCondLst>
                            <p:childTnLst>
                              <p:par>
                                <p:cTn id="29" presetID="22" presetClass="entr" presetSubtype="4" fill="hold" grpId="0" nodeType="afterEffect">
                                  <p:stCondLst>
                                    <p:cond delay="500"/>
                                  </p:stCondLst>
                                  <p:childTnLst>
                                    <p:set>
                                      <p:cBhvr>
                                        <p:cTn id="30" dur="1" fill="hold">
                                          <p:stCondLst>
                                            <p:cond delay="0"/>
                                          </p:stCondLst>
                                        </p:cTn>
                                        <p:tgtEl>
                                          <p:spTgt spid="7">
                                            <p:graphicEl>
                                              <a:chart seriesIdx="0" categoryIdx="5" bldStep="ptInSeries"/>
                                            </p:graphicEl>
                                          </p:spTgt>
                                        </p:tgtEl>
                                        <p:attrNameLst>
                                          <p:attrName>style.visibility</p:attrName>
                                        </p:attrNameLst>
                                      </p:cBhvr>
                                      <p:to>
                                        <p:strVal val="visible"/>
                                      </p:to>
                                    </p:set>
                                    <p:animEffect transition="in" filter="wipe(down)">
                                      <p:cBhvr>
                                        <p:cTn id="31" dur="500"/>
                                        <p:tgtEl>
                                          <p:spTgt spid="7">
                                            <p:graphicEl>
                                              <a:chart seriesIdx="0" categoryIdx="5" bldStep="ptInSeries"/>
                                            </p:graphicEl>
                                          </p:spTgt>
                                        </p:tgtEl>
                                      </p:cBhvr>
                                    </p:animEffect>
                                  </p:childTnLst>
                                </p:cTn>
                              </p:par>
                            </p:childTnLst>
                          </p:cTn>
                        </p:par>
                        <p:par>
                          <p:cTn id="32" fill="hold">
                            <p:stCondLst>
                              <p:cond delay="5500"/>
                            </p:stCondLst>
                            <p:childTnLst>
                              <p:par>
                                <p:cTn id="33" presetID="22" presetClass="entr" presetSubtype="4" fill="hold" grpId="0" nodeType="afterEffect">
                                  <p:stCondLst>
                                    <p:cond delay="500"/>
                                  </p:stCondLst>
                                  <p:childTnLst>
                                    <p:set>
                                      <p:cBhvr>
                                        <p:cTn id="34" dur="1" fill="hold">
                                          <p:stCondLst>
                                            <p:cond delay="0"/>
                                          </p:stCondLst>
                                        </p:cTn>
                                        <p:tgtEl>
                                          <p:spTgt spid="7">
                                            <p:graphicEl>
                                              <a:chart seriesIdx="0" categoryIdx="6" bldStep="ptInSeries"/>
                                            </p:graphicEl>
                                          </p:spTgt>
                                        </p:tgtEl>
                                        <p:attrNameLst>
                                          <p:attrName>style.visibility</p:attrName>
                                        </p:attrNameLst>
                                      </p:cBhvr>
                                      <p:to>
                                        <p:strVal val="visible"/>
                                      </p:to>
                                    </p:set>
                                    <p:animEffect transition="in" filter="wipe(down)">
                                      <p:cBhvr>
                                        <p:cTn id="35" dur="500"/>
                                        <p:tgtEl>
                                          <p:spTgt spid="7">
                                            <p:graphicEl>
                                              <a:chart seriesIdx="0" categoryIdx="6" bldStep="ptInSeries"/>
                                            </p:graphicEl>
                                          </p:spTgt>
                                        </p:tgtEl>
                                      </p:cBhvr>
                                    </p:animEffect>
                                  </p:childTnLst>
                                </p:cTn>
                              </p:par>
                            </p:childTnLst>
                          </p:cTn>
                        </p:par>
                        <p:par>
                          <p:cTn id="36" fill="hold">
                            <p:stCondLst>
                              <p:cond delay="6500"/>
                            </p:stCondLst>
                            <p:childTnLst>
                              <p:par>
                                <p:cTn id="37" presetID="22" presetClass="entr" presetSubtype="4" fill="hold" grpId="0" nodeType="afterEffect">
                                  <p:stCondLst>
                                    <p:cond delay="0"/>
                                  </p:stCondLst>
                                  <p:childTnLst>
                                    <p:set>
                                      <p:cBhvr>
                                        <p:cTn id="38" dur="1" fill="hold">
                                          <p:stCondLst>
                                            <p:cond delay="0"/>
                                          </p:stCondLst>
                                        </p:cTn>
                                        <p:tgtEl>
                                          <p:spTgt spid="7">
                                            <p:graphicEl>
                                              <a:chart seriesIdx="0" categoryIdx="7" bldStep="ptInSeries"/>
                                            </p:graphicEl>
                                          </p:spTgt>
                                        </p:tgtEl>
                                        <p:attrNameLst>
                                          <p:attrName>style.visibility</p:attrName>
                                        </p:attrNameLst>
                                      </p:cBhvr>
                                      <p:to>
                                        <p:strVal val="visible"/>
                                      </p:to>
                                    </p:set>
                                    <p:animEffect transition="in" filter="wipe(down)">
                                      <p:cBhvr>
                                        <p:cTn id="39" dur="500"/>
                                        <p:tgtEl>
                                          <p:spTgt spid="7">
                                            <p:graphicEl>
                                              <a:chart seriesIdx="0" categoryIdx="7" bldStep="ptIn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graphicEl>
                                              <a:chart seriesIdx="1" categoryIdx="0" bldStep="ptInSeries"/>
                                            </p:graphicEl>
                                          </p:spTgt>
                                        </p:tgtEl>
                                        <p:attrNameLst>
                                          <p:attrName>style.visibility</p:attrName>
                                        </p:attrNameLst>
                                      </p:cBhvr>
                                      <p:to>
                                        <p:strVal val="visible"/>
                                      </p:to>
                                    </p:set>
                                    <p:animEffect transition="in" filter="wipe(down)">
                                      <p:cBhvr>
                                        <p:cTn id="44" dur="500"/>
                                        <p:tgtEl>
                                          <p:spTgt spid="7">
                                            <p:graphicEl>
                                              <a:chart seriesIdx="1" categoryIdx="0" bldStep="ptInSeries"/>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graphicEl>
                                              <a:chart seriesIdx="1" categoryIdx="1" bldStep="ptInSeries"/>
                                            </p:graphicEl>
                                          </p:spTgt>
                                        </p:tgtEl>
                                        <p:attrNameLst>
                                          <p:attrName>style.visibility</p:attrName>
                                        </p:attrNameLst>
                                      </p:cBhvr>
                                      <p:to>
                                        <p:strVal val="visible"/>
                                      </p:to>
                                    </p:set>
                                    <p:animEffect transition="in" filter="wipe(down)">
                                      <p:cBhvr>
                                        <p:cTn id="47" dur="500"/>
                                        <p:tgtEl>
                                          <p:spTgt spid="7">
                                            <p:graphicEl>
                                              <a:chart seriesIdx="1" categoryIdx="1" bldStep="ptInSeries"/>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graphicEl>
                                              <a:chart seriesIdx="1" categoryIdx="2" bldStep="ptInSeries"/>
                                            </p:graphicEl>
                                          </p:spTgt>
                                        </p:tgtEl>
                                        <p:attrNameLst>
                                          <p:attrName>style.visibility</p:attrName>
                                        </p:attrNameLst>
                                      </p:cBhvr>
                                      <p:to>
                                        <p:strVal val="visible"/>
                                      </p:to>
                                    </p:set>
                                    <p:animEffect transition="in" filter="wipe(down)">
                                      <p:cBhvr>
                                        <p:cTn id="50" dur="500"/>
                                        <p:tgtEl>
                                          <p:spTgt spid="7">
                                            <p:graphicEl>
                                              <a:chart seriesIdx="1" categoryIdx="2" bldStep="ptInSeries"/>
                                            </p:graphic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
                                            <p:graphicEl>
                                              <a:chart seriesIdx="1" categoryIdx="3" bldStep="ptInSeries"/>
                                            </p:graphicEl>
                                          </p:spTgt>
                                        </p:tgtEl>
                                        <p:attrNameLst>
                                          <p:attrName>style.visibility</p:attrName>
                                        </p:attrNameLst>
                                      </p:cBhvr>
                                      <p:to>
                                        <p:strVal val="visible"/>
                                      </p:to>
                                    </p:set>
                                    <p:animEffect transition="in" filter="wipe(down)">
                                      <p:cBhvr>
                                        <p:cTn id="53" dur="500"/>
                                        <p:tgtEl>
                                          <p:spTgt spid="7">
                                            <p:graphicEl>
                                              <a:chart seriesIdx="1" categoryIdx="3" bldStep="ptInSeries"/>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
                                            <p:graphicEl>
                                              <a:chart seriesIdx="1" categoryIdx="4" bldStep="ptInSeries"/>
                                            </p:graphicEl>
                                          </p:spTgt>
                                        </p:tgtEl>
                                        <p:attrNameLst>
                                          <p:attrName>style.visibility</p:attrName>
                                        </p:attrNameLst>
                                      </p:cBhvr>
                                      <p:to>
                                        <p:strVal val="visible"/>
                                      </p:to>
                                    </p:set>
                                    <p:animEffect transition="in" filter="wipe(down)">
                                      <p:cBhvr>
                                        <p:cTn id="56" dur="500"/>
                                        <p:tgtEl>
                                          <p:spTgt spid="7">
                                            <p:graphicEl>
                                              <a:chart seriesIdx="1" categoryIdx="4" bldStep="ptInSeries"/>
                                            </p:graphic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7">
                                            <p:graphicEl>
                                              <a:chart seriesIdx="1" categoryIdx="5" bldStep="ptInSeries"/>
                                            </p:graphicEl>
                                          </p:spTgt>
                                        </p:tgtEl>
                                        <p:attrNameLst>
                                          <p:attrName>style.visibility</p:attrName>
                                        </p:attrNameLst>
                                      </p:cBhvr>
                                      <p:to>
                                        <p:strVal val="visible"/>
                                      </p:to>
                                    </p:set>
                                    <p:animEffect transition="in" filter="wipe(down)">
                                      <p:cBhvr>
                                        <p:cTn id="59" dur="500"/>
                                        <p:tgtEl>
                                          <p:spTgt spid="7">
                                            <p:graphicEl>
                                              <a:chart seriesIdx="1" categoryIdx="5" bldStep="ptInSeries"/>
                                            </p:graphic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7">
                                            <p:graphicEl>
                                              <a:chart seriesIdx="1" categoryIdx="6" bldStep="ptInSeries"/>
                                            </p:graphicEl>
                                          </p:spTgt>
                                        </p:tgtEl>
                                        <p:attrNameLst>
                                          <p:attrName>style.visibility</p:attrName>
                                        </p:attrNameLst>
                                      </p:cBhvr>
                                      <p:to>
                                        <p:strVal val="visible"/>
                                      </p:to>
                                    </p:set>
                                    <p:animEffect transition="in" filter="wipe(down)">
                                      <p:cBhvr>
                                        <p:cTn id="62" dur="500"/>
                                        <p:tgtEl>
                                          <p:spTgt spid="7">
                                            <p:graphicEl>
                                              <a:chart seriesIdx="1" categoryIdx="6" bldStep="ptInSeries"/>
                                            </p:graphic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7">
                                            <p:graphicEl>
                                              <a:chart seriesIdx="1" categoryIdx="7" bldStep="ptInSeries"/>
                                            </p:graphicEl>
                                          </p:spTgt>
                                        </p:tgtEl>
                                        <p:attrNameLst>
                                          <p:attrName>style.visibility</p:attrName>
                                        </p:attrNameLst>
                                      </p:cBhvr>
                                      <p:to>
                                        <p:strVal val="visible"/>
                                      </p:to>
                                    </p:set>
                                    <p:animEffect transition="in" filter="wipe(down)">
                                      <p:cBhvr>
                                        <p:cTn id="65" dur="500"/>
                                        <p:tgtEl>
                                          <p:spTgt spid="7">
                                            <p:graphicEl>
                                              <a:chart seriesIdx="1" categoryIdx="7" bldStep="ptInSeries"/>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graphicEl>
                                              <a:chart seriesIdx="2" categoryIdx="0" bldStep="ptInSeries"/>
                                            </p:graphicEl>
                                          </p:spTgt>
                                        </p:tgtEl>
                                        <p:attrNameLst>
                                          <p:attrName>style.visibility</p:attrName>
                                        </p:attrNameLst>
                                      </p:cBhvr>
                                      <p:to>
                                        <p:strVal val="visible"/>
                                      </p:to>
                                    </p:set>
                                    <p:animEffect transition="in" filter="wipe(down)">
                                      <p:cBhvr>
                                        <p:cTn id="70" dur="500"/>
                                        <p:tgtEl>
                                          <p:spTgt spid="7">
                                            <p:graphicEl>
                                              <a:chart seriesIdx="2" categoryIdx="0" bldStep="ptInSeries"/>
                                            </p:graphicEl>
                                          </p:spTgt>
                                        </p:tgtEl>
                                      </p:cBhvr>
                                    </p:animEffec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7">
                                            <p:graphicEl>
                                              <a:chart seriesIdx="2" categoryIdx="1" bldStep="ptInSeries"/>
                                            </p:graphicEl>
                                          </p:spTgt>
                                        </p:tgtEl>
                                        <p:attrNameLst>
                                          <p:attrName>style.visibility</p:attrName>
                                        </p:attrNameLst>
                                      </p:cBhvr>
                                      <p:to>
                                        <p:strVal val="visible"/>
                                      </p:to>
                                    </p:set>
                                    <p:animEffect transition="in" filter="wipe(down)">
                                      <p:cBhvr>
                                        <p:cTn id="74" dur="500"/>
                                        <p:tgtEl>
                                          <p:spTgt spid="7">
                                            <p:graphicEl>
                                              <a:chart seriesIdx="2" categoryIdx="1" bldStep="ptInSeries"/>
                                            </p:graphicEl>
                                          </p:spTgt>
                                        </p:tgtEl>
                                      </p:cBhvr>
                                    </p:animEffect>
                                  </p:childTnLst>
                                </p:cTn>
                              </p:par>
                            </p:childTnLst>
                          </p:cTn>
                        </p:par>
                        <p:par>
                          <p:cTn id="75" fill="hold">
                            <p:stCondLst>
                              <p:cond delay="1000"/>
                            </p:stCondLst>
                            <p:childTnLst>
                              <p:par>
                                <p:cTn id="76" presetID="22" presetClass="entr" presetSubtype="4" fill="hold" grpId="0" nodeType="afterEffect">
                                  <p:stCondLst>
                                    <p:cond delay="0"/>
                                  </p:stCondLst>
                                  <p:childTnLst>
                                    <p:set>
                                      <p:cBhvr>
                                        <p:cTn id="77" dur="1" fill="hold">
                                          <p:stCondLst>
                                            <p:cond delay="0"/>
                                          </p:stCondLst>
                                        </p:cTn>
                                        <p:tgtEl>
                                          <p:spTgt spid="7">
                                            <p:graphicEl>
                                              <a:chart seriesIdx="2" categoryIdx="2" bldStep="ptInSeries"/>
                                            </p:graphicEl>
                                          </p:spTgt>
                                        </p:tgtEl>
                                        <p:attrNameLst>
                                          <p:attrName>style.visibility</p:attrName>
                                        </p:attrNameLst>
                                      </p:cBhvr>
                                      <p:to>
                                        <p:strVal val="visible"/>
                                      </p:to>
                                    </p:set>
                                    <p:animEffect transition="in" filter="wipe(down)">
                                      <p:cBhvr>
                                        <p:cTn id="78" dur="500"/>
                                        <p:tgtEl>
                                          <p:spTgt spid="7">
                                            <p:graphicEl>
                                              <a:chart seriesIdx="2" categoryIdx="2" bldStep="ptInSeries"/>
                                            </p:graphicEl>
                                          </p:spTgt>
                                        </p:tgtEl>
                                      </p:cBhvr>
                                    </p:animEffect>
                                  </p:childTnLst>
                                </p:cTn>
                              </p:par>
                            </p:childTnLst>
                          </p:cTn>
                        </p:par>
                        <p:par>
                          <p:cTn id="79" fill="hold">
                            <p:stCondLst>
                              <p:cond delay="1500"/>
                            </p:stCondLst>
                            <p:childTnLst>
                              <p:par>
                                <p:cTn id="80" presetID="22" presetClass="entr" presetSubtype="4" fill="hold" grpId="0" nodeType="afterEffect">
                                  <p:stCondLst>
                                    <p:cond delay="0"/>
                                  </p:stCondLst>
                                  <p:childTnLst>
                                    <p:set>
                                      <p:cBhvr>
                                        <p:cTn id="81" dur="1" fill="hold">
                                          <p:stCondLst>
                                            <p:cond delay="0"/>
                                          </p:stCondLst>
                                        </p:cTn>
                                        <p:tgtEl>
                                          <p:spTgt spid="7">
                                            <p:graphicEl>
                                              <a:chart seriesIdx="2" categoryIdx="3" bldStep="ptInSeries"/>
                                            </p:graphicEl>
                                          </p:spTgt>
                                        </p:tgtEl>
                                        <p:attrNameLst>
                                          <p:attrName>style.visibility</p:attrName>
                                        </p:attrNameLst>
                                      </p:cBhvr>
                                      <p:to>
                                        <p:strVal val="visible"/>
                                      </p:to>
                                    </p:set>
                                    <p:animEffect transition="in" filter="wipe(down)">
                                      <p:cBhvr>
                                        <p:cTn id="82" dur="500"/>
                                        <p:tgtEl>
                                          <p:spTgt spid="7">
                                            <p:graphicEl>
                                              <a:chart seriesIdx="2" categoryIdx="3" bldStep="ptInSeries"/>
                                            </p:graphicEl>
                                          </p:spTgt>
                                        </p:tgtEl>
                                      </p:cBhvr>
                                    </p:animEffect>
                                  </p:childTnLst>
                                </p:cTn>
                              </p:par>
                            </p:childTnLst>
                          </p:cTn>
                        </p:par>
                        <p:par>
                          <p:cTn id="83" fill="hold">
                            <p:stCondLst>
                              <p:cond delay="2000"/>
                            </p:stCondLst>
                            <p:childTnLst>
                              <p:par>
                                <p:cTn id="84" presetID="22" presetClass="entr" presetSubtype="4" fill="hold" grpId="0" nodeType="afterEffect">
                                  <p:stCondLst>
                                    <p:cond delay="0"/>
                                  </p:stCondLst>
                                  <p:childTnLst>
                                    <p:set>
                                      <p:cBhvr>
                                        <p:cTn id="85" dur="1" fill="hold">
                                          <p:stCondLst>
                                            <p:cond delay="0"/>
                                          </p:stCondLst>
                                        </p:cTn>
                                        <p:tgtEl>
                                          <p:spTgt spid="7">
                                            <p:graphicEl>
                                              <a:chart seriesIdx="2" categoryIdx="4" bldStep="ptInSeries"/>
                                            </p:graphicEl>
                                          </p:spTgt>
                                        </p:tgtEl>
                                        <p:attrNameLst>
                                          <p:attrName>style.visibility</p:attrName>
                                        </p:attrNameLst>
                                      </p:cBhvr>
                                      <p:to>
                                        <p:strVal val="visible"/>
                                      </p:to>
                                    </p:set>
                                    <p:animEffect transition="in" filter="wipe(down)">
                                      <p:cBhvr>
                                        <p:cTn id="86" dur="500"/>
                                        <p:tgtEl>
                                          <p:spTgt spid="7">
                                            <p:graphicEl>
                                              <a:chart seriesIdx="2" categoryIdx="4" bldStep="ptInSeries"/>
                                            </p:graphicEl>
                                          </p:spTgt>
                                        </p:tgtEl>
                                      </p:cBhvr>
                                    </p:animEffect>
                                  </p:childTnLst>
                                </p:cTn>
                              </p:par>
                            </p:childTnLst>
                          </p:cTn>
                        </p:par>
                        <p:par>
                          <p:cTn id="87" fill="hold">
                            <p:stCondLst>
                              <p:cond delay="2500"/>
                            </p:stCondLst>
                            <p:childTnLst>
                              <p:par>
                                <p:cTn id="88" presetID="22" presetClass="entr" presetSubtype="4" fill="hold" grpId="0" nodeType="afterEffect">
                                  <p:stCondLst>
                                    <p:cond delay="0"/>
                                  </p:stCondLst>
                                  <p:childTnLst>
                                    <p:set>
                                      <p:cBhvr>
                                        <p:cTn id="89" dur="1" fill="hold">
                                          <p:stCondLst>
                                            <p:cond delay="0"/>
                                          </p:stCondLst>
                                        </p:cTn>
                                        <p:tgtEl>
                                          <p:spTgt spid="7">
                                            <p:graphicEl>
                                              <a:chart seriesIdx="2" categoryIdx="5" bldStep="ptInSeries"/>
                                            </p:graphicEl>
                                          </p:spTgt>
                                        </p:tgtEl>
                                        <p:attrNameLst>
                                          <p:attrName>style.visibility</p:attrName>
                                        </p:attrNameLst>
                                      </p:cBhvr>
                                      <p:to>
                                        <p:strVal val="visible"/>
                                      </p:to>
                                    </p:set>
                                    <p:animEffect transition="in" filter="wipe(down)">
                                      <p:cBhvr>
                                        <p:cTn id="90" dur="500"/>
                                        <p:tgtEl>
                                          <p:spTgt spid="7">
                                            <p:graphicEl>
                                              <a:chart seriesIdx="2" categoryIdx="5" bldStep="ptInSeries"/>
                                            </p:graphicEl>
                                          </p:spTgt>
                                        </p:tgtEl>
                                      </p:cBhvr>
                                    </p:animEffect>
                                  </p:childTnLst>
                                </p:cTn>
                              </p:par>
                            </p:childTnLst>
                          </p:cTn>
                        </p:par>
                        <p:par>
                          <p:cTn id="91" fill="hold">
                            <p:stCondLst>
                              <p:cond delay="3000"/>
                            </p:stCondLst>
                            <p:childTnLst>
                              <p:par>
                                <p:cTn id="92" presetID="22" presetClass="entr" presetSubtype="4" fill="hold" grpId="0" nodeType="afterEffect">
                                  <p:stCondLst>
                                    <p:cond delay="0"/>
                                  </p:stCondLst>
                                  <p:childTnLst>
                                    <p:set>
                                      <p:cBhvr>
                                        <p:cTn id="93" dur="1" fill="hold">
                                          <p:stCondLst>
                                            <p:cond delay="0"/>
                                          </p:stCondLst>
                                        </p:cTn>
                                        <p:tgtEl>
                                          <p:spTgt spid="7">
                                            <p:graphicEl>
                                              <a:chart seriesIdx="2" categoryIdx="6" bldStep="ptInSeries"/>
                                            </p:graphicEl>
                                          </p:spTgt>
                                        </p:tgtEl>
                                        <p:attrNameLst>
                                          <p:attrName>style.visibility</p:attrName>
                                        </p:attrNameLst>
                                      </p:cBhvr>
                                      <p:to>
                                        <p:strVal val="visible"/>
                                      </p:to>
                                    </p:set>
                                    <p:animEffect transition="in" filter="wipe(down)">
                                      <p:cBhvr>
                                        <p:cTn id="94" dur="500"/>
                                        <p:tgtEl>
                                          <p:spTgt spid="7">
                                            <p:graphicEl>
                                              <a:chart seriesIdx="2" categoryIdx="6" bldStep="ptInSeries"/>
                                            </p:graphicEl>
                                          </p:spTgt>
                                        </p:tgtEl>
                                      </p:cBhvr>
                                    </p:animEffect>
                                  </p:childTnLst>
                                </p:cTn>
                              </p:par>
                            </p:childTnLst>
                          </p:cTn>
                        </p:par>
                        <p:par>
                          <p:cTn id="95" fill="hold">
                            <p:stCondLst>
                              <p:cond delay="3500"/>
                            </p:stCondLst>
                            <p:childTnLst>
                              <p:par>
                                <p:cTn id="96" presetID="22" presetClass="entr" presetSubtype="4" fill="hold" grpId="0" nodeType="afterEffect">
                                  <p:stCondLst>
                                    <p:cond delay="0"/>
                                  </p:stCondLst>
                                  <p:childTnLst>
                                    <p:set>
                                      <p:cBhvr>
                                        <p:cTn id="97" dur="1" fill="hold">
                                          <p:stCondLst>
                                            <p:cond delay="0"/>
                                          </p:stCondLst>
                                        </p:cTn>
                                        <p:tgtEl>
                                          <p:spTgt spid="7">
                                            <p:graphicEl>
                                              <a:chart seriesIdx="2" categoryIdx="7" bldStep="ptInSeries"/>
                                            </p:graphicEl>
                                          </p:spTgt>
                                        </p:tgtEl>
                                        <p:attrNameLst>
                                          <p:attrName>style.visibility</p:attrName>
                                        </p:attrNameLst>
                                      </p:cBhvr>
                                      <p:to>
                                        <p:strVal val="visible"/>
                                      </p:to>
                                    </p:set>
                                    <p:animEffect transition="in" filter="wipe(down)">
                                      <p:cBhvr>
                                        <p:cTn id="98" dur="500"/>
                                        <p:tgtEl>
                                          <p:spTgt spid="7">
                                            <p:graphicEl>
                                              <a:chart seriesIdx="2" categoryIdx="7" bldStep="ptInSeries"/>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7">
                                            <p:graphicEl>
                                              <a:chart seriesIdx="3" categoryIdx="0" bldStep="ptInSeries"/>
                                            </p:graphicEl>
                                          </p:spTgt>
                                        </p:tgtEl>
                                        <p:attrNameLst>
                                          <p:attrName>style.visibility</p:attrName>
                                        </p:attrNameLst>
                                      </p:cBhvr>
                                      <p:to>
                                        <p:strVal val="visible"/>
                                      </p:to>
                                    </p:set>
                                    <p:animEffect transition="in" filter="wipe(down)">
                                      <p:cBhvr>
                                        <p:cTn id="103" dur="500"/>
                                        <p:tgtEl>
                                          <p:spTgt spid="7">
                                            <p:graphicEl>
                                              <a:chart seriesIdx="3" categoryIdx="0" bldStep="ptInSeries"/>
                                            </p:graphicEl>
                                          </p:spTgt>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7">
                                            <p:graphicEl>
                                              <a:chart seriesIdx="3" categoryIdx="1" bldStep="ptInSeries"/>
                                            </p:graphicEl>
                                          </p:spTgt>
                                        </p:tgtEl>
                                        <p:attrNameLst>
                                          <p:attrName>style.visibility</p:attrName>
                                        </p:attrNameLst>
                                      </p:cBhvr>
                                      <p:to>
                                        <p:strVal val="visible"/>
                                      </p:to>
                                    </p:set>
                                    <p:animEffect transition="in" filter="wipe(down)">
                                      <p:cBhvr>
                                        <p:cTn id="106" dur="500"/>
                                        <p:tgtEl>
                                          <p:spTgt spid="7">
                                            <p:graphicEl>
                                              <a:chart seriesIdx="3" categoryIdx="1" bldStep="ptInSeries"/>
                                            </p:graphicEl>
                                          </p:spTgt>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7">
                                            <p:graphicEl>
                                              <a:chart seriesIdx="3" categoryIdx="2" bldStep="ptInSeries"/>
                                            </p:graphicEl>
                                          </p:spTgt>
                                        </p:tgtEl>
                                        <p:attrNameLst>
                                          <p:attrName>style.visibility</p:attrName>
                                        </p:attrNameLst>
                                      </p:cBhvr>
                                      <p:to>
                                        <p:strVal val="visible"/>
                                      </p:to>
                                    </p:set>
                                    <p:animEffect transition="in" filter="wipe(down)">
                                      <p:cBhvr>
                                        <p:cTn id="109" dur="500"/>
                                        <p:tgtEl>
                                          <p:spTgt spid="7">
                                            <p:graphicEl>
                                              <a:chart seriesIdx="3" categoryIdx="2" bldStep="ptInSeries"/>
                                            </p:graphicEl>
                                          </p:spTgt>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7">
                                            <p:graphicEl>
                                              <a:chart seriesIdx="3" categoryIdx="3" bldStep="ptInSeries"/>
                                            </p:graphicEl>
                                          </p:spTgt>
                                        </p:tgtEl>
                                        <p:attrNameLst>
                                          <p:attrName>style.visibility</p:attrName>
                                        </p:attrNameLst>
                                      </p:cBhvr>
                                      <p:to>
                                        <p:strVal val="visible"/>
                                      </p:to>
                                    </p:set>
                                    <p:animEffect transition="in" filter="wipe(down)">
                                      <p:cBhvr>
                                        <p:cTn id="112" dur="500"/>
                                        <p:tgtEl>
                                          <p:spTgt spid="7">
                                            <p:graphicEl>
                                              <a:chart seriesIdx="3" categoryIdx="3" bldStep="ptInSeries"/>
                                            </p:graphicEl>
                                          </p:spTgt>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
                                            <p:graphicEl>
                                              <a:chart seriesIdx="3" categoryIdx="4" bldStep="ptInSeries"/>
                                            </p:graphicEl>
                                          </p:spTgt>
                                        </p:tgtEl>
                                        <p:attrNameLst>
                                          <p:attrName>style.visibility</p:attrName>
                                        </p:attrNameLst>
                                      </p:cBhvr>
                                      <p:to>
                                        <p:strVal val="visible"/>
                                      </p:to>
                                    </p:set>
                                    <p:animEffect transition="in" filter="wipe(down)">
                                      <p:cBhvr>
                                        <p:cTn id="115" dur="500"/>
                                        <p:tgtEl>
                                          <p:spTgt spid="7">
                                            <p:graphicEl>
                                              <a:chart seriesIdx="3" categoryIdx="4" bldStep="ptInSeries"/>
                                            </p:graphicEl>
                                          </p:spTgt>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7">
                                            <p:graphicEl>
                                              <a:chart seriesIdx="3" categoryIdx="5" bldStep="ptInSeries"/>
                                            </p:graphicEl>
                                          </p:spTgt>
                                        </p:tgtEl>
                                        <p:attrNameLst>
                                          <p:attrName>style.visibility</p:attrName>
                                        </p:attrNameLst>
                                      </p:cBhvr>
                                      <p:to>
                                        <p:strVal val="visible"/>
                                      </p:to>
                                    </p:set>
                                    <p:animEffect transition="in" filter="wipe(down)">
                                      <p:cBhvr>
                                        <p:cTn id="118" dur="500"/>
                                        <p:tgtEl>
                                          <p:spTgt spid="7">
                                            <p:graphicEl>
                                              <a:chart seriesIdx="3" categoryIdx="5" bldStep="ptInSeries"/>
                                            </p:graphicEl>
                                          </p:spTgt>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7">
                                            <p:graphicEl>
                                              <a:chart seriesIdx="3" categoryIdx="6" bldStep="ptInSeries"/>
                                            </p:graphicEl>
                                          </p:spTgt>
                                        </p:tgtEl>
                                        <p:attrNameLst>
                                          <p:attrName>style.visibility</p:attrName>
                                        </p:attrNameLst>
                                      </p:cBhvr>
                                      <p:to>
                                        <p:strVal val="visible"/>
                                      </p:to>
                                    </p:set>
                                    <p:animEffect transition="in" filter="wipe(down)">
                                      <p:cBhvr>
                                        <p:cTn id="121" dur="500"/>
                                        <p:tgtEl>
                                          <p:spTgt spid="7">
                                            <p:graphicEl>
                                              <a:chart seriesIdx="3" categoryIdx="6" bldStep="ptInSeries"/>
                                            </p:graphicEl>
                                          </p:spTgt>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7">
                                            <p:graphicEl>
                                              <a:chart seriesIdx="3" categoryIdx="7" bldStep="ptInSeries"/>
                                            </p:graphicEl>
                                          </p:spTgt>
                                        </p:tgtEl>
                                        <p:attrNameLst>
                                          <p:attrName>style.visibility</p:attrName>
                                        </p:attrNameLst>
                                      </p:cBhvr>
                                      <p:to>
                                        <p:strVal val="visible"/>
                                      </p:to>
                                    </p:set>
                                    <p:animEffect transition="in" filter="wipe(down)">
                                      <p:cBhvr>
                                        <p:cTn id="124" dur="500"/>
                                        <p:tgtEl>
                                          <p:spTgt spid="7">
                                            <p:graphicEl>
                                              <a:chart seriesIdx="3"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5" fill="hold" display="0">
                  <p:stCondLst>
                    <p:cond delay="indefinite"/>
                  </p:stCondLst>
                  <p:endCondLst>
                    <p:cond evt="onStopAudio" delay="0">
                      <p:tgtEl>
                        <p:sldTgt/>
                      </p:tgtEl>
                    </p:cond>
                  </p:endCondLst>
                </p:cTn>
                <p:tgtEl>
                  <p:spTgt spid="9"/>
                </p:tgtEl>
              </p:cMediaNode>
            </p:audio>
          </p:childTnLst>
        </p:cTn>
      </p:par>
    </p:tnLst>
    <p:bldLst>
      <p:bldGraphic spid="7" grpId="0" uiExpand="1">
        <p:bldSub>
          <a:bldChart bld="seriesEl"/>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Conservative assumptions</a:t>
            </a:r>
          </a:p>
        </p:txBody>
      </p:sp>
      <p:sp>
        <p:nvSpPr>
          <p:cNvPr id="5" name="Content Placeholder 4"/>
          <p:cNvSpPr>
            <a:spLocks noGrp="1"/>
          </p:cNvSpPr>
          <p:nvPr>
            <p:ph idx="4294967295"/>
          </p:nvPr>
        </p:nvSpPr>
        <p:spPr>
          <a:xfrm>
            <a:off x="838200" y="2137920"/>
            <a:ext cx="10515600" cy="4153784"/>
          </a:xfrm>
        </p:spPr>
        <p:txBody>
          <a:bodyPr>
            <a:noAutofit/>
          </a:bodyPr>
          <a:lstStyle/>
          <a:p>
            <a:r>
              <a:rPr lang="en-US" sz="2600" dirty="0"/>
              <a:t>Hold estimated revenue loss constant in nominal terms from 2011 estimate of £25bn (despite evidence of US multinationals’ continuing </a:t>
            </a:r>
            <a:r>
              <a:rPr lang="en-US" sz="2600" dirty="0" err="1"/>
              <a:t>behaviour</a:t>
            </a:r>
            <a:r>
              <a:rPr lang="en-US" sz="2600" dirty="0"/>
              <a:t>)</a:t>
            </a:r>
          </a:p>
          <a:p>
            <a:r>
              <a:rPr lang="en-US" sz="2600" dirty="0"/>
              <a:t>Take OECD country-by-country to be no more effective than CRD IV (despite stronger standard, coverage)</a:t>
            </a:r>
          </a:p>
          <a:p>
            <a:r>
              <a:rPr lang="en-US" sz="2600" dirty="0"/>
              <a:t>Treat ETR change as equivalent to reduction in profit under-declaration (</a:t>
            </a:r>
            <a:r>
              <a:rPr lang="en-US" sz="2600" dirty="0" err="1"/>
              <a:t>Habu</a:t>
            </a:r>
            <a:r>
              <a:rPr lang="en-US" sz="2600" dirty="0"/>
              <a:t> finds accounting profit approaches likely to understate issue substantially)</a:t>
            </a:r>
          </a:p>
          <a:p>
            <a:r>
              <a:rPr lang="en-US" sz="2600" dirty="0"/>
              <a:t>Assume UK change is proportion to global ETR change (UK big loser to profit shifting, so gain should be disproportionate) </a:t>
            </a:r>
          </a:p>
          <a:p>
            <a:r>
              <a:rPr lang="en-US" sz="2600" dirty="0"/>
              <a:t>Use average ETR effect, not larger ‘multinationals with tax haven activity’ effect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2D1B2307-39AD-4445-A212-47B36EEDED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997770784"/>
      </p:ext>
    </p:extLst>
  </p:cSld>
  <p:clrMapOvr>
    <a:masterClrMapping/>
  </p:clrMapOvr>
  <mc:AlternateContent xmlns:mc="http://schemas.openxmlformats.org/markup-compatibility/2006">
    <mc:Choice xmlns:p14="http://schemas.microsoft.com/office/powerpoint/2010/main" Requires="p14">
      <p:transition spd="slow" p14:dur="2000" advTm="157622"/>
    </mc:Choice>
    <mc:Fallback>
      <p:transition spd="slow" advTm="15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case revenue estimate</a:t>
            </a:r>
          </a:p>
        </p:txBody>
      </p:sp>
      <p:sp>
        <p:nvSpPr>
          <p:cNvPr id="5" name="Content Placeholder 4"/>
          <p:cNvSpPr>
            <a:spLocks noGrp="1"/>
          </p:cNvSpPr>
          <p:nvPr>
            <p:ph idx="4294967295"/>
          </p:nvPr>
        </p:nvSpPr>
        <p:spPr>
          <a:xfrm>
            <a:off x="838200" y="2137920"/>
            <a:ext cx="10515600" cy="4153784"/>
          </a:xfrm>
        </p:spPr>
        <p:txBody>
          <a:bodyPr>
            <a:noAutofit/>
          </a:bodyPr>
          <a:lstStyle/>
          <a:p>
            <a:r>
              <a:rPr lang="en-US" sz="3200" dirty="0"/>
              <a:t>O&amp;W (2018): ‘</a:t>
            </a:r>
            <a:r>
              <a:rPr lang="en-GB" sz="3200" dirty="0"/>
              <a:t>overall tax expenditure of an affected banking group increased by approximately one tenth</a:t>
            </a:r>
            <a:r>
              <a:rPr lang="en-US" sz="3200" dirty="0"/>
              <a:t>’ after transparency</a:t>
            </a:r>
          </a:p>
          <a:p>
            <a:r>
              <a:rPr lang="en-US" sz="3200" dirty="0" err="1"/>
              <a:t>Habu</a:t>
            </a:r>
            <a:r>
              <a:rPr lang="en-US" sz="3200" dirty="0"/>
              <a:t> (2017): foreign multinationals’ subsidiaries reporting c.50% less profit than domestic standalones, costing </a:t>
            </a:r>
            <a:r>
              <a:rPr lang="en-GB" sz="3200" dirty="0"/>
              <a:t>£</a:t>
            </a:r>
            <a:r>
              <a:rPr lang="en-US" sz="3200" dirty="0"/>
              <a:t>25bn</a:t>
            </a:r>
          </a:p>
          <a:p>
            <a:r>
              <a:rPr lang="en-US" sz="3200" dirty="0"/>
              <a:t>Increase profit reporting (and thus tax expenditures) by a tenth =&gt; c.45% less than domestic</a:t>
            </a:r>
          </a:p>
          <a:p>
            <a:r>
              <a:rPr lang="en-US" sz="3200" dirty="0"/>
              <a:t>Revenue loss to foreign multinational tax avoidance falls by </a:t>
            </a:r>
            <a:r>
              <a:rPr lang="en-US" sz="3200" b="1" dirty="0"/>
              <a:t>c.£2.5bn per year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D78C7A02-3BE7-4C41-9D9D-47C1BF7680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52776072"/>
      </p:ext>
    </p:extLst>
  </p:cSld>
  <p:clrMapOvr>
    <a:masterClrMapping/>
  </p:clrMapOvr>
  <mc:AlternateContent xmlns:mc="http://schemas.openxmlformats.org/markup-compatibility/2006">
    <mc:Choice xmlns:p14="http://schemas.microsoft.com/office/powerpoint/2010/main" Requires="p14">
      <p:transition spd="slow" p14:dur="2000" advTm="70903"/>
    </mc:Choice>
    <mc:Fallback>
      <p:transition spd="slow" advTm="7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5" name="Content Placeholder 4"/>
          <p:cNvSpPr>
            <a:spLocks noGrp="1"/>
          </p:cNvSpPr>
          <p:nvPr>
            <p:ph idx="4294967295"/>
          </p:nvPr>
        </p:nvSpPr>
        <p:spPr>
          <a:xfrm>
            <a:off x="838200" y="2137920"/>
            <a:ext cx="10515600" cy="4153784"/>
          </a:xfrm>
        </p:spPr>
        <p:txBody>
          <a:bodyPr>
            <a:noAutofit/>
          </a:bodyPr>
          <a:lstStyle/>
          <a:p>
            <a:r>
              <a:rPr lang="en-US" sz="3200" dirty="0"/>
              <a:t>Profit declaration non-convex (</a:t>
            </a:r>
            <a:r>
              <a:rPr lang="en-US" sz="3200" dirty="0" err="1"/>
              <a:t>Habu</a:t>
            </a:r>
            <a:r>
              <a:rPr lang="en-US" sz="3200" dirty="0"/>
              <a:t>) =&gt; two firm types:</a:t>
            </a:r>
          </a:p>
          <a:p>
            <a:pPr lvl="1"/>
            <a:r>
              <a:rPr lang="en-US" sz="2800" dirty="0"/>
              <a:t>Revealing zero profit declaration despite large activity is not sufficiently embarrassing/brand-threatening to change decision, so no impact </a:t>
            </a:r>
          </a:p>
          <a:p>
            <a:pPr lvl="1"/>
            <a:r>
              <a:rPr lang="en-US" sz="2800" dirty="0"/>
              <a:t>Revealing zero profit declaration despite large activity </a:t>
            </a:r>
            <a:r>
              <a:rPr lang="en-US" sz="2800" i="1" dirty="0"/>
              <a:t>is </a:t>
            </a:r>
            <a:r>
              <a:rPr lang="en-US" sz="2800" dirty="0"/>
              <a:t>sufficiently embarrassing/brand-threatening to change decision. </a:t>
            </a:r>
            <a:r>
              <a:rPr lang="en-US" sz="2800" dirty="0" err="1"/>
              <a:t>Habu</a:t>
            </a:r>
            <a:r>
              <a:rPr lang="en-US" sz="2800" dirty="0"/>
              <a:t> (2017) finds that foreign subs reporting (non-zero) profit behave similarly to domestic standalones, so impact could be much larger (i.e. from total avoidance, to domestic standalone </a:t>
            </a:r>
            <a:r>
              <a:rPr lang="en-US" sz="2800" dirty="0" err="1"/>
              <a:t>behaviour</a:t>
            </a:r>
            <a:r>
              <a:rPr lang="en-US" sz="2800" dirty="0"/>
              <a:t>)</a:t>
            </a:r>
          </a:p>
          <a:p>
            <a:r>
              <a:rPr lang="en-US" sz="3200" dirty="0"/>
              <a:t>Combination of the two types will determine revenue scale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604C78B9-19B1-4CE5-9405-35009D1B1F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167129977"/>
      </p:ext>
    </p:extLst>
  </p:cSld>
  <p:clrMapOvr>
    <a:masterClrMapping/>
  </p:clrMapOvr>
  <mc:AlternateContent xmlns:mc="http://schemas.openxmlformats.org/markup-compatibility/2006">
    <mc:Choice xmlns:p14="http://schemas.microsoft.com/office/powerpoint/2010/main" Requires="p14">
      <p:transition spd="slow" p14:dur="2000" advTm="137341"/>
    </mc:Choice>
    <mc:Fallback>
      <p:transition spd="slow" advTm="13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Wider benefits: Beyond revenue</a:t>
            </a:r>
          </a:p>
        </p:txBody>
      </p:sp>
      <p:sp>
        <p:nvSpPr>
          <p:cNvPr id="5" name="Content Placeholder 4"/>
          <p:cNvSpPr>
            <a:spLocks noGrp="1"/>
          </p:cNvSpPr>
          <p:nvPr>
            <p:ph idx="4294967295"/>
          </p:nvPr>
        </p:nvSpPr>
        <p:spPr>
          <a:xfrm>
            <a:off x="838200" y="2137920"/>
            <a:ext cx="10515600" cy="4153784"/>
          </a:xfrm>
        </p:spPr>
        <p:txBody>
          <a:bodyPr>
            <a:noAutofit/>
          </a:bodyPr>
          <a:lstStyle/>
          <a:p>
            <a:r>
              <a:rPr lang="en-US" sz="2400" b="1" dirty="0"/>
              <a:t>Fairer competition</a:t>
            </a:r>
          </a:p>
          <a:p>
            <a:pPr lvl="1"/>
            <a:r>
              <a:rPr lang="en-US" sz="2000" dirty="0"/>
              <a:t>With no additional compliance costs, making OECD standard country-by-country reporting data public will reduce the unfair tax advantage that the tax system currently gives foreign multinationals over purely domestic businesses </a:t>
            </a:r>
          </a:p>
          <a:p>
            <a:r>
              <a:rPr lang="en-US" sz="2400" b="1" dirty="0"/>
              <a:t>Stronger tax morale</a:t>
            </a:r>
          </a:p>
          <a:p>
            <a:pPr lvl="1"/>
            <a:r>
              <a:rPr lang="en-US" sz="2000" dirty="0"/>
              <a:t>Transparency about (greater) compliance by big taxpayers will strengthen tax morale and hence compliance throughout economy</a:t>
            </a:r>
          </a:p>
          <a:p>
            <a:r>
              <a:rPr lang="en-US" sz="2400" b="1" dirty="0"/>
              <a:t>International leadership</a:t>
            </a:r>
          </a:p>
          <a:p>
            <a:pPr lvl="1"/>
            <a:r>
              <a:rPr lang="en-US" sz="2000" dirty="0"/>
              <a:t>Public country-by-country reporting is on the EU agenda, and the subject of various new initiatives. UK can be the first mover</a:t>
            </a:r>
          </a:p>
          <a:p>
            <a:r>
              <a:rPr lang="en-US" sz="2400" b="1" dirty="0"/>
              <a:t>Legislation has already passed</a:t>
            </a:r>
          </a:p>
          <a:p>
            <a:pPr lvl="1"/>
            <a:r>
              <a:rPr lang="en-US" sz="2000" dirty="0"/>
              <a:t>The Flint amendment to the 2016 Finance Bill, as agreed by government, gave Treasury the power to require this data two years ago. It’s past time!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320B45FD-BD3F-4807-95EC-41301A0C6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98622351"/>
      </p:ext>
    </p:extLst>
  </p:cSld>
  <p:clrMapOvr>
    <a:masterClrMapping/>
  </p:clrMapOvr>
  <mc:AlternateContent xmlns:mc="http://schemas.openxmlformats.org/markup-compatibility/2006">
    <mc:Choice xmlns:p14="http://schemas.microsoft.com/office/powerpoint/2010/main" Requires="p14">
      <p:transition spd="slow" p14:dur="2000" advTm="74973"/>
    </mc:Choice>
    <mc:Fallback>
      <p:transition spd="slow" advTm="74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443" y="492368"/>
            <a:ext cx="7544871" cy="2278967"/>
          </a:xfrm>
        </p:spPr>
        <p:txBody>
          <a:bodyPr>
            <a:noAutofit/>
          </a:bodyPr>
          <a:lstStyle/>
          <a:p>
            <a:pPr algn="l"/>
            <a:r>
              <a:rPr lang="en-US" dirty="0"/>
              <a:t>The UK revenue potential of curbing multinational tax avoidance</a:t>
            </a:r>
            <a:endParaRPr lang="en-US" sz="2000" dirty="0">
              <a:solidFill>
                <a:schemeClr val="bg1"/>
              </a:solidFill>
            </a:endParaRPr>
          </a:p>
        </p:txBody>
      </p:sp>
      <p:sp>
        <p:nvSpPr>
          <p:cNvPr id="4" name="TextBox 3"/>
          <p:cNvSpPr txBox="1"/>
          <p:nvPr/>
        </p:nvSpPr>
        <p:spPr>
          <a:xfrm>
            <a:off x="3013365" y="3302000"/>
            <a:ext cx="4948950" cy="1569660"/>
          </a:xfrm>
          <a:prstGeom prst="rect">
            <a:avLst/>
          </a:prstGeom>
          <a:noFill/>
        </p:spPr>
        <p:txBody>
          <a:bodyPr wrap="square" rtlCol="0">
            <a:spAutoFit/>
          </a:bodyPr>
          <a:lstStyle/>
          <a:p>
            <a:pPr algn="r"/>
            <a:r>
              <a:rPr lang="en-US" sz="2400" b="1" dirty="0">
                <a:solidFill>
                  <a:schemeClr val="bg1"/>
                </a:solidFill>
                <a:latin typeface="Noto Sans" charset="0"/>
                <a:ea typeface="Noto Sans" charset="0"/>
                <a:cs typeface="Noto Sans" charset="0"/>
              </a:rPr>
              <a:t>Estimated returns to transparency: </a:t>
            </a:r>
          </a:p>
          <a:p>
            <a:pPr algn="r"/>
            <a:r>
              <a:rPr lang="en-US" sz="2400" b="1" dirty="0">
                <a:solidFill>
                  <a:schemeClr val="bg1"/>
                </a:solidFill>
                <a:latin typeface="Noto Sans" charset="0"/>
                <a:ea typeface="Noto Sans" charset="0"/>
                <a:cs typeface="Noto Sans" charset="0"/>
              </a:rPr>
              <a:t>public country-by-country reporting</a:t>
            </a:r>
          </a:p>
          <a:p>
            <a:pPr algn="r"/>
            <a:endParaRPr lang="en-US" sz="2400" b="1" i="1" dirty="0">
              <a:solidFill>
                <a:schemeClr val="bg1"/>
              </a:solidFill>
              <a:latin typeface="Noto Sans" charset="0"/>
              <a:ea typeface="Noto Sans" charset="0"/>
              <a:cs typeface="Noto Sans" charset="0"/>
            </a:endParaRPr>
          </a:p>
          <a:p>
            <a:pPr algn="r"/>
            <a:r>
              <a:rPr lang="en-US" sz="2400" b="1" i="1" dirty="0">
                <a:solidFill>
                  <a:schemeClr val="bg1"/>
                </a:solidFill>
                <a:latin typeface="Noto Sans" charset="0"/>
                <a:ea typeface="Noto Sans" charset="0"/>
                <a:cs typeface="Noto Sans" charset="0"/>
              </a:rPr>
              <a:t>Alex Cobham </a:t>
            </a:r>
            <a:r>
              <a:rPr lang="en-US" sz="2400" b="1" dirty="0">
                <a:solidFill>
                  <a:srgbClr val="00FFFF"/>
                </a:solidFill>
                <a:latin typeface="Noto Sans" charset="0"/>
                <a:ea typeface="Noto Sans" charset="0"/>
                <a:cs typeface="Noto Sans" charset="0"/>
              </a:rPr>
              <a:t>@</a:t>
            </a:r>
            <a:r>
              <a:rPr lang="en-US" sz="2400" b="1" dirty="0" err="1">
                <a:solidFill>
                  <a:srgbClr val="00FFFF"/>
                </a:solidFill>
                <a:latin typeface="Noto Sans" charset="0"/>
                <a:ea typeface="Noto Sans" charset="0"/>
                <a:cs typeface="Noto Sans" charset="0"/>
              </a:rPr>
              <a:t>alexcobham</a:t>
            </a:r>
            <a:endParaRPr lang="en-US" sz="2400" dirty="0">
              <a:solidFill>
                <a:srgbClr val="00FFFF"/>
              </a:solidFill>
              <a:latin typeface="Noto Sans" charset="0"/>
              <a:ea typeface="Noto Sans" charset="0"/>
              <a:cs typeface="Noto Sans" charset="0"/>
            </a:endParaRPr>
          </a:p>
        </p:txBody>
      </p:sp>
      <p:sp>
        <p:nvSpPr>
          <p:cNvPr id="7" name="TextBox 6"/>
          <p:cNvSpPr txBox="1"/>
          <p:nvPr/>
        </p:nvSpPr>
        <p:spPr>
          <a:xfrm>
            <a:off x="5562600" y="5790168"/>
            <a:ext cx="2399714" cy="369332"/>
          </a:xfrm>
          <a:prstGeom prst="rect">
            <a:avLst/>
          </a:prstGeom>
          <a:noFill/>
        </p:spPr>
        <p:txBody>
          <a:bodyPr wrap="square" rtlCol="0">
            <a:spAutoFit/>
          </a:bodyPr>
          <a:lstStyle/>
          <a:p>
            <a:pPr algn="r"/>
            <a:r>
              <a:rPr lang="en-US" dirty="0">
                <a:solidFill>
                  <a:schemeClr val="bg1"/>
                </a:solidFill>
              </a:rPr>
              <a:t>October 2018</a:t>
            </a:r>
          </a:p>
        </p:txBody>
      </p:sp>
      <p:pic>
        <p:nvPicPr>
          <p:cNvPr id="6" name="Picture 4">
            <a:extLst>
              <a:ext uri="{FF2B5EF4-FFF2-40B4-BE49-F238E27FC236}">
                <a16:creationId xmlns:a16="http://schemas.microsoft.com/office/drawing/2014/main" id="{1FE2529D-1EEC-4FDC-9188-F404F20983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1334" y="492368"/>
            <a:ext cx="2924860" cy="174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B9A4337-04ED-42E8-A647-16AC5619EA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28650876"/>
      </p:ext>
    </p:extLst>
  </p:cSld>
  <p:clrMapOvr>
    <a:masterClrMapping/>
  </p:clrMapOvr>
  <mc:AlternateContent xmlns:mc="http://schemas.openxmlformats.org/markup-compatibility/2006">
    <mc:Choice xmlns:p14="http://schemas.microsoft.com/office/powerpoint/2010/main" Requires="p14">
      <p:transition spd="slow" p14:dur="2000" advTm="26212"/>
    </mc:Choice>
    <mc:Fallback>
      <p:transition spd="slow" advTm="2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Content Placeholder 4"/>
          <p:cNvSpPr>
            <a:spLocks noGrp="1"/>
          </p:cNvSpPr>
          <p:nvPr>
            <p:ph idx="4294967295"/>
          </p:nvPr>
        </p:nvSpPr>
        <p:spPr>
          <a:xfrm>
            <a:off x="838200" y="2137920"/>
            <a:ext cx="10515600" cy="4153784"/>
          </a:xfrm>
        </p:spPr>
        <p:txBody>
          <a:bodyPr>
            <a:normAutofit fontScale="77500" lnSpcReduction="20000"/>
          </a:bodyPr>
          <a:lstStyle/>
          <a:p>
            <a:r>
              <a:rPr lang="en-US" sz="4000" dirty="0"/>
              <a:t>Public country-by-country reporting: a tax accountability tool</a:t>
            </a:r>
          </a:p>
          <a:p>
            <a:endParaRPr lang="en-US" sz="4000" dirty="0"/>
          </a:p>
          <a:p>
            <a:r>
              <a:rPr lang="en-US" sz="4000" dirty="0"/>
              <a:t>The scale of multinational tax avoidance in the UK</a:t>
            </a:r>
          </a:p>
          <a:p>
            <a:pPr lvl="1"/>
            <a:r>
              <a:rPr lang="en-US" sz="3600" dirty="0"/>
              <a:t>Katarina </a:t>
            </a:r>
            <a:r>
              <a:rPr lang="en-US" sz="3600" dirty="0" err="1"/>
              <a:t>Habu</a:t>
            </a:r>
            <a:r>
              <a:rPr lang="en-US" sz="3600" dirty="0"/>
              <a:t>, Oxford University, 2017</a:t>
            </a:r>
          </a:p>
          <a:p>
            <a:endParaRPr lang="en-US" sz="4000" dirty="0"/>
          </a:p>
          <a:p>
            <a:r>
              <a:rPr lang="en-US" sz="4000" dirty="0"/>
              <a:t>The returns to public country-by-country reporting</a:t>
            </a:r>
          </a:p>
          <a:p>
            <a:pPr lvl="1"/>
            <a:r>
              <a:rPr lang="en-US" sz="3600" dirty="0"/>
              <a:t>Michael </a:t>
            </a:r>
            <a:r>
              <a:rPr lang="en-US" sz="3600" dirty="0" err="1"/>
              <a:t>Overesch</a:t>
            </a:r>
            <a:r>
              <a:rPr lang="en-US" sz="3600" dirty="0"/>
              <a:t> &amp; Hubertus Wolff, U. Cologne, 2018</a:t>
            </a:r>
          </a:p>
          <a:p>
            <a:endParaRPr lang="en-US" sz="4000" dirty="0"/>
          </a:p>
          <a:p>
            <a:r>
              <a:rPr lang="en-US" sz="4000" dirty="0"/>
              <a:t>Combining results to estimate UK revenue potential</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9" name="Audio 8">
            <a:hlinkClick r:id="" action="ppaction://media"/>
            <a:extLst>
              <a:ext uri="{FF2B5EF4-FFF2-40B4-BE49-F238E27FC236}">
                <a16:creationId xmlns:a16="http://schemas.microsoft.com/office/drawing/2014/main" id="{017E559B-1C3D-445B-B537-97AB72EAA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9370177"/>
      </p:ext>
    </p:extLst>
  </p:cSld>
  <p:clrMapOvr>
    <a:masterClrMapping/>
  </p:clrMapOvr>
  <mc:AlternateContent xmlns:mc="http://schemas.openxmlformats.org/markup-compatibility/2006">
    <mc:Choice xmlns:p14="http://schemas.microsoft.com/office/powerpoint/2010/main" Requires="p14">
      <p:transition spd="slow" p14:dur="2000" advTm="38617"/>
    </mc:Choice>
    <mc:Fallback>
      <p:transition spd="slow" advTm="3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03F2E1"/>
                </a:solidFill>
              </a:rPr>
              <a:t>1. </a:t>
            </a:r>
            <a:r>
              <a:rPr lang="en-US" sz="4400" dirty="0"/>
              <a:t>Public country-by-country reporting by multinationals</a:t>
            </a:r>
          </a:p>
        </p:txBody>
      </p:sp>
      <p:sp>
        <p:nvSpPr>
          <p:cNvPr id="3" name="Text Placeholder 2"/>
          <p:cNvSpPr>
            <a:spLocks noGrp="1"/>
          </p:cNvSpPr>
          <p:nvPr>
            <p:ph type="body" idx="1"/>
          </p:nvPr>
        </p:nvSpPr>
        <p:spPr>
          <a:xfrm>
            <a:off x="8700085" y="575166"/>
            <a:ext cx="2733822" cy="4106164"/>
          </a:xfrm>
        </p:spPr>
        <p:txBody>
          <a:bodyPr>
            <a:normAutofit/>
          </a:bodyPr>
          <a:lstStyle/>
          <a:p>
            <a:r>
              <a:rPr lang="en-US" dirty="0"/>
              <a:t>Concept </a:t>
            </a:r>
          </a:p>
          <a:p>
            <a:endParaRPr lang="en-US" dirty="0"/>
          </a:p>
          <a:p>
            <a:r>
              <a:rPr lang="en-US" dirty="0"/>
              <a:t>Policy progress</a:t>
            </a:r>
          </a:p>
          <a:p>
            <a:endParaRPr lang="en-US" dirty="0"/>
          </a:p>
          <a:p>
            <a:r>
              <a:rPr lang="en-US" dirty="0"/>
              <a:t>UK opportunity</a:t>
            </a:r>
          </a:p>
        </p:txBody>
      </p:sp>
      <p:pic>
        <p:nvPicPr>
          <p:cNvPr id="5" name="Audio 4">
            <a:hlinkClick r:id="" action="ppaction://media"/>
            <a:extLst>
              <a:ext uri="{FF2B5EF4-FFF2-40B4-BE49-F238E27FC236}">
                <a16:creationId xmlns:a16="http://schemas.microsoft.com/office/drawing/2014/main" id="{6FECA83B-7438-4F7F-9750-F503A42BB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49551527"/>
      </p:ext>
    </p:extLst>
  </p:cSld>
  <p:clrMapOvr>
    <a:masterClrMapping/>
  </p:clrMapOvr>
  <mc:AlternateContent xmlns:mc="http://schemas.openxmlformats.org/markup-compatibility/2006">
    <mc:Choice xmlns:p14="http://schemas.microsoft.com/office/powerpoint/2010/main" Requires="p14">
      <p:transition spd="slow" p14:dur="2000" advTm="2865"/>
    </mc:Choice>
    <mc:Fallback>
      <p:transition spd="slow" advTm="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concept</a:t>
            </a:r>
          </a:p>
        </p:txBody>
      </p:sp>
      <p:sp>
        <p:nvSpPr>
          <p:cNvPr id="5" name="Content Placeholder 4"/>
          <p:cNvSpPr>
            <a:spLocks noGrp="1"/>
          </p:cNvSpPr>
          <p:nvPr>
            <p:ph idx="4294967295"/>
          </p:nvPr>
        </p:nvSpPr>
        <p:spPr>
          <a:xfrm>
            <a:off x="838200" y="2137920"/>
            <a:ext cx="10515600" cy="4153784"/>
          </a:xfrm>
        </p:spPr>
        <p:txBody>
          <a:bodyPr>
            <a:normAutofit/>
          </a:bodyPr>
          <a:lstStyle/>
          <a:p>
            <a:r>
              <a:rPr lang="en-US" sz="4000" dirty="0"/>
              <a:t>Multinationals required to publish, for each jurisdiction:</a:t>
            </a:r>
          </a:p>
          <a:p>
            <a:pPr lvl="1"/>
            <a:r>
              <a:rPr lang="en-US" sz="3600" dirty="0"/>
              <a:t>List of all entities</a:t>
            </a:r>
          </a:p>
          <a:p>
            <a:pPr lvl="1"/>
            <a:r>
              <a:rPr lang="en-US" sz="3600" dirty="0"/>
              <a:t>Scale of economic activity (e.g. sales, employment, assets)</a:t>
            </a:r>
          </a:p>
          <a:p>
            <a:pPr lvl="1"/>
            <a:r>
              <a:rPr lang="en-US" sz="3600" dirty="0"/>
              <a:t>Taxable profits and tax paid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8" name="Audio 7">
            <a:hlinkClick r:id="" action="ppaction://media"/>
            <a:extLst>
              <a:ext uri="{FF2B5EF4-FFF2-40B4-BE49-F238E27FC236}">
                <a16:creationId xmlns:a16="http://schemas.microsoft.com/office/drawing/2014/main" id="{DCD2EFFC-EA7F-49E3-8395-992B0172B9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353263175"/>
      </p:ext>
    </p:extLst>
  </p:cSld>
  <p:clrMapOvr>
    <a:masterClrMapping/>
  </p:clrMapOvr>
  <mc:AlternateContent xmlns:mc="http://schemas.openxmlformats.org/markup-compatibility/2006">
    <mc:Choice xmlns:p14="http://schemas.microsoft.com/office/powerpoint/2010/main" Requires="p14">
      <p:transition spd="slow" p14:dur="2000" advTm="74646"/>
    </mc:Choice>
    <mc:Fallback>
      <p:transition spd="slow" advTm="7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progress</a:t>
            </a:r>
          </a:p>
        </p:txBody>
      </p:sp>
      <p:sp>
        <p:nvSpPr>
          <p:cNvPr id="5" name="Content Placeholder 4"/>
          <p:cNvSpPr>
            <a:spLocks noGrp="1"/>
          </p:cNvSpPr>
          <p:nvPr>
            <p:ph idx="4294967295"/>
          </p:nvPr>
        </p:nvSpPr>
        <p:spPr>
          <a:xfrm>
            <a:off x="838200" y="2137920"/>
            <a:ext cx="10515600" cy="4153784"/>
          </a:xfrm>
        </p:spPr>
        <p:txBody>
          <a:bodyPr>
            <a:normAutofit lnSpcReduction="10000"/>
          </a:bodyPr>
          <a:lstStyle/>
          <a:p>
            <a:r>
              <a:rPr lang="en-US" sz="4000" dirty="0"/>
              <a:t>Roots in early concerns about accountability of multinational companies</a:t>
            </a:r>
          </a:p>
          <a:p>
            <a:r>
              <a:rPr lang="en-US" sz="4000" dirty="0"/>
              <a:t>Draft accounting standard (Murphy, 2003) published by AABA/Tax Justice Network</a:t>
            </a:r>
          </a:p>
          <a:p>
            <a:r>
              <a:rPr lang="en-US" sz="4000" dirty="0"/>
              <a:t>OECD standard </a:t>
            </a:r>
            <a:r>
              <a:rPr lang="en-US" sz="4000" dirty="0" err="1"/>
              <a:t>finalised</a:t>
            </a:r>
            <a:r>
              <a:rPr lang="en-US" sz="4000" dirty="0"/>
              <a:t> in 2015, for private reporting to tax authorities</a:t>
            </a:r>
          </a:p>
          <a:p>
            <a:r>
              <a:rPr lang="en-US" sz="4000" dirty="0"/>
              <a:t>Next step: </a:t>
            </a:r>
            <a:r>
              <a:rPr lang="en-US" sz="4000" i="1" dirty="0"/>
              <a:t>public </a:t>
            </a:r>
            <a:r>
              <a:rPr lang="en-US" sz="4000" dirty="0"/>
              <a:t>reporting</a:t>
            </a:r>
            <a:endParaRPr lang="en-US" sz="4000" i="1"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9" name="Audio 8">
            <a:hlinkClick r:id="" action="ppaction://media"/>
            <a:extLst>
              <a:ext uri="{FF2B5EF4-FFF2-40B4-BE49-F238E27FC236}">
                <a16:creationId xmlns:a16="http://schemas.microsoft.com/office/drawing/2014/main" id="{9156E543-28D4-4621-98F2-C433ECA49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62429558"/>
      </p:ext>
    </p:extLst>
  </p:cSld>
  <p:clrMapOvr>
    <a:masterClrMapping/>
  </p:clrMapOvr>
  <mc:AlternateContent xmlns:mc="http://schemas.openxmlformats.org/markup-compatibility/2006">
    <mc:Choice xmlns:p14="http://schemas.microsoft.com/office/powerpoint/2010/main" Requires="p14">
      <p:transition spd="slow" p14:dur="2000" advTm="94161"/>
    </mc:Choice>
    <mc:Fallback>
      <p:transition spd="slow" advTm="9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 opportunity</a:t>
            </a:r>
          </a:p>
        </p:txBody>
      </p:sp>
      <p:sp>
        <p:nvSpPr>
          <p:cNvPr id="5" name="Content Placeholder 4"/>
          <p:cNvSpPr>
            <a:spLocks noGrp="1"/>
          </p:cNvSpPr>
          <p:nvPr>
            <p:ph idx="4294967295"/>
          </p:nvPr>
        </p:nvSpPr>
        <p:spPr>
          <a:xfrm>
            <a:off x="838200" y="2137920"/>
            <a:ext cx="10515600" cy="4153784"/>
          </a:xfrm>
        </p:spPr>
        <p:txBody>
          <a:bodyPr>
            <a:normAutofit/>
          </a:bodyPr>
          <a:lstStyle/>
          <a:p>
            <a:r>
              <a:rPr lang="en-US" sz="4000" dirty="0"/>
              <a:t>‘Flint amendment’ to 2016 Finance Bill gave UK Treasury the power to require publication of OECD standard country-by-country reporting</a:t>
            </a:r>
          </a:p>
          <a:p>
            <a:pPr lvl="1"/>
            <a:r>
              <a:rPr lang="en-US" sz="3600" dirty="0"/>
              <a:t>Near-zero compliance costs (data prepared already)</a:t>
            </a:r>
          </a:p>
          <a:p>
            <a:pPr lvl="1"/>
            <a:r>
              <a:rPr lang="en-US" sz="3600" dirty="0"/>
              <a:t>Potential for significant benefits</a:t>
            </a:r>
          </a:p>
          <a:p>
            <a:pPr lvl="1"/>
            <a:r>
              <a:rPr lang="en-US" sz="3600" dirty="0"/>
              <a:t>UK government had argued for joint EU publication, but now no longer viable for UK to influence EU</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391FD657-EC75-4F54-B173-ED092592FA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69522396"/>
      </p:ext>
    </p:extLst>
  </p:cSld>
  <p:clrMapOvr>
    <a:masterClrMapping/>
  </p:clrMapOvr>
  <mc:AlternateContent xmlns:mc="http://schemas.openxmlformats.org/markup-compatibility/2006">
    <mc:Choice xmlns:p14="http://schemas.microsoft.com/office/powerpoint/2010/main" Requires="p14">
      <p:transition spd="slow" p14:dur="2000" advTm="89057"/>
    </mc:Choice>
    <mc:Fallback>
      <p:transition spd="slow" advTm="8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 opportunity (2)</a:t>
            </a:r>
          </a:p>
        </p:txBody>
      </p:sp>
      <p:sp>
        <p:nvSpPr>
          <p:cNvPr id="5" name="Content Placeholder 4"/>
          <p:cNvSpPr>
            <a:spLocks noGrp="1"/>
          </p:cNvSpPr>
          <p:nvPr>
            <p:ph idx="4294967295"/>
          </p:nvPr>
        </p:nvSpPr>
        <p:spPr>
          <a:xfrm>
            <a:off x="838200" y="2137920"/>
            <a:ext cx="10515600" cy="4153784"/>
          </a:xfrm>
        </p:spPr>
        <p:txBody>
          <a:bodyPr>
            <a:normAutofit fontScale="92500" lnSpcReduction="10000"/>
          </a:bodyPr>
          <a:lstStyle/>
          <a:p>
            <a:r>
              <a:rPr lang="en-US" sz="4000" dirty="0"/>
              <a:t>Potential benefits to public reporting</a:t>
            </a:r>
          </a:p>
          <a:p>
            <a:pPr lvl="1"/>
            <a:r>
              <a:rPr lang="en-US" sz="3600" dirty="0"/>
              <a:t>Revenue</a:t>
            </a:r>
          </a:p>
          <a:p>
            <a:pPr lvl="2"/>
            <a:r>
              <a:rPr lang="en-US" sz="3200" dirty="0"/>
              <a:t>Reduced tax avoidance by multinationals</a:t>
            </a:r>
          </a:p>
          <a:p>
            <a:pPr lvl="1"/>
            <a:r>
              <a:rPr lang="en-US" sz="3600" dirty="0"/>
              <a:t>Fairer competition </a:t>
            </a:r>
          </a:p>
          <a:p>
            <a:pPr lvl="2"/>
            <a:r>
              <a:rPr lang="en-US" sz="3200" dirty="0"/>
              <a:t>Closing gap between multinationals and domestic firms</a:t>
            </a:r>
          </a:p>
          <a:p>
            <a:pPr lvl="1"/>
            <a:r>
              <a:rPr lang="en-US" sz="3600" dirty="0"/>
              <a:t>Tax morale</a:t>
            </a:r>
          </a:p>
          <a:p>
            <a:pPr lvl="2"/>
            <a:r>
              <a:rPr lang="en-US" sz="3200" dirty="0"/>
              <a:t>Transparency of multinationals supporting their compliance, and also strengthening compliance throughout economy as other taxpayers gain confidence</a:t>
            </a:r>
          </a:p>
          <a:p>
            <a:pPr lvl="1"/>
            <a:endParaRPr lang="en-US" sz="3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F3DDE-4A21-5A4E-8F51-A8C7986EC028}" type="slidenum">
              <a:rPr kumimoji="0" lang="en-US" sz="1200" b="0" i="0" u="none" strike="noStrike" kern="1200" cap="none" spc="0" normalizeH="0" baseline="0" noProof="0" smtClean="0">
                <a:ln>
                  <a:noFill/>
                </a:ln>
                <a:solidFill>
                  <a:srgbClr val="000000"/>
                </a:solidFill>
                <a:effectLst/>
                <a:uLnTx/>
                <a:uFillTx/>
                <a:latin typeface="Noto Sans UI"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Noto Sans UI" charset="0"/>
            </a:endParaRPr>
          </a:p>
        </p:txBody>
      </p:sp>
      <p:pic>
        <p:nvPicPr>
          <p:cNvPr id="4" name="Audio 3">
            <a:hlinkClick r:id="" action="ppaction://media"/>
            <a:extLst>
              <a:ext uri="{FF2B5EF4-FFF2-40B4-BE49-F238E27FC236}">
                <a16:creationId xmlns:a16="http://schemas.microsoft.com/office/drawing/2014/main" id="{567B0D75-03DF-49B1-8E74-A9832DB24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640753620"/>
      </p:ext>
    </p:extLst>
  </p:cSld>
  <p:clrMapOvr>
    <a:masterClrMapping/>
  </p:clrMapOvr>
  <mc:AlternateContent xmlns:mc="http://schemas.openxmlformats.org/markup-compatibility/2006">
    <mc:Choice xmlns:p14="http://schemas.microsoft.com/office/powerpoint/2010/main" Requires="p14">
      <p:transition spd="slow" p14:dur="2000" advTm="81446"/>
    </mc:Choice>
    <mc:Fallback>
      <p:transition spd="slow" advTm="8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03F2E1"/>
                </a:solidFill>
              </a:rPr>
              <a:t>2. </a:t>
            </a:r>
            <a:r>
              <a:rPr lang="en-US" sz="4400" dirty="0"/>
              <a:t>The scale of multinational tax avoidance in the UK</a:t>
            </a:r>
          </a:p>
        </p:txBody>
      </p:sp>
      <p:sp>
        <p:nvSpPr>
          <p:cNvPr id="3" name="Text Placeholder 2"/>
          <p:cNvSpPr>
            <a:spLocks noGrp="1"/>
          </p:cNvSpPr>
          <p:nvPr>
            <p:ph type="body" idx="1"/>
          </p:nvPr>
        </p:nvSpPr>
        <p:spPr>
          <a:xfrm>
            <a:off x="8700085" y="575166"/>
            <a:ext cx="2733822" cy="4106164"/>
          </a:xfrm>
        </p:spPr>
        <p:txBody>
          <a:bodyPr>
            <a:normAutofit/>
          </a:bodyPr>
          <a:lstStyle/>
          <a:p>
            <a:r>
              <a:rPr lang="en-US" dirty="0"/>
              <a:t>Data </a:t>
            </a:r>
          </a:p>
          <a:p>
            <a:endParaRPr lang="en-US" dirty="0"/>
          </a:p>
          <a:p>
            <a:r>
              <a:rPr lang="en-US" dirty="0"/>
              <a:t>Approach</a:t>
            </a:r>
          </a:p>
          <a:p>
            <a:endParaRPr lang="en-US" dirty="0"/>
          </a:p>
          <a:p>
            <a:r>
              <a:rPr lang="en-US" dirty="0"/>
              <a:t>Key results</a:t>
            </a:r>
          </a:p>
        </p:txBody>
      </p:sp>
      <p:pic>
        <p:nvPicPr>
          <p:cNvPr id="4" name="Audio 3">
            <a:hlinkClick r:id="" action="ppaction://media"/>
            <a:extLst>
              <a:ext uri="{FF2B5EF4-FFF2-40B4-BE49-F238E27FC236}">
                <a16:creationId xmlns:a16="http://schemas.microsoft.com/office/drawing/2014/main" id="{5F120194-4E3F-4D2C-8486-CFE098800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559827657"/>
      </p:ext>
    </p:extLst>
  </p:cSld>
  <p:clrMapOvr>
    <a:masterClrMapping/>
  </p:clrMapOvr>
  <mc:AlternateContent xmlns:mc="http://schemas.openxmlformats.org/markup-compatibility/2006">
    <mc:Choice xmlns:p14="http://schemas.microsoft.com/office/powerpoint/2010/main" Requires="p14">
      <p:transition spd="slow" p14:dur="2000" advTm="2559"/>
    </mc:Choice>
    <mc:Fallback>
      <p:transition spd="slow" advTm="2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6|35.2|23.2|3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6C6859"/>
      </a:dk2>
      <a:lt2>
        <a:srgbClr val="E7E6E6"/>
      </a:lt2>
      <a:accent1>
        <a:srgbClr val="4472C4"/>
      </a:accent1>
      <a:accent2>
        <a:srgbClr val="ED7D31"/>
      </a:accent2>
      <a:accent3>
        <a:srgbClr val="04F2E0"/>
      </a:accent3>
      <a:accent4>
        <a:srgbClr val="D81D2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JN Template V.1" id="{AD16238A-0F07-CD4C-A715-901DCBA1122D}" vid="{C897A553-DD41-8146-B511-2D3361BEFE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2858</TotalTime>
  <Words>1588</Words>
  <Application>Microsoft Office PowerPoint</Application>
  <PresentationFormat>Widescreen</PresentationFormat>
  <Paragraphs>179</Paragraphs>
  <Slides>26</Slides>
  <Notes>13</Notes>
  <HiddenSlides>0</HiddenSlides>
  <MMClips>26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Gill Sans Ultra Bold</vt:lpstr>
      <vt:lpstr>Noto Sans</vt:lpstr>
      <vt:lpstr>Noto Sans UI</vt:lpstr>
      <vt:lpstr>Noto Serif</vt:lpstr>
      <vt:lpstr>Wingdings</vt:lpstr>
      <vt:lpstr>Office Theme</vt:lpstr>
      <vt:lpstr>1_Office Theme</vt:lpstr>
      <vt:lpstr>The UK revenue potential of curbing multinational tax avoidance</vt:lpstr>
      <vt:lpstr>PowerPoint Presentation</vt:lpstr>
      <vt:lpstr>Overview</vt:lpstr>
      <vt:lpstr>1. Public country-by-country reporting by multinationals</vt:lpstr>
      <vt:lpstr>Original concept</vt:lpstr>
      <vt:lpstr>Policy progress</vt:lpstr>
      <vt:lpstr>UK opportunity</vt:lpstr>
      <vt:lpstr>UK opportunity (2)</vt:lpstr>
      <vt:lpstr>2. The scale of multinational tax avoidance in the UK</vt:lpstr>
      <vt:lpstr>Scale of avoidance: Habu (2017)</vt:lpstr>
      <vt:lpstr>Scale of avoidance: Habu (2017)</vt:lpstr>
      <vt:lpstr>Scale of avoidance: Habu (2017)</vt:lpstr>
      <vt:lpstr>Scale of avoidance: Habu (2017)</vt:lpstr>
      <vt:lpstr>3. The impact of public country-by-country data</vt:lpstr>
      <vt:lpstr>Impact of transparency: O&amp;W (20188)</vt:lpstr>
      <vt:lpstr>Impact of transparency: O&amp;W (20188)</vt:lpstr>
      <vt:lpstr>Impact of transparency: O&amp;W (20188)</vt:lpstr>
      <vt:lpstr>Impact of transparency: O&amp;W (20188)</vt:lpstr>
      <vt:lpstr>4. UK revenue potential</vt:lpstr>
      <vt:lpstr>Additional data </vt:lpstr>
      <vt:lpstr>Profitability of US multinationals</vt:lpstr>
      <vt:lpstr>Conservative assumptions</vt:lpstr>
      <vt:lpstr>Base case revenue estimate</vt:lpstr>
      <vt:lpstr>Complications</vt:lpstr>
      <vt:lpstr>Wider benefits: Beyond revenue</vt:lpstr>
      <vt:lpstr>The UK revenue potential of curbing multinational tax avoidance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UK revenue potential of curbing multinational tax avoidance</dc:title>
  <dc:creator>Alex Cobham</dc:creator>
  <cp:lastModifiedBy>Alex Cobham</cp:lastModifiedBy>
  <cp:revision>28</cp:revision>
  <dcterms:created xsi:type="dcterms:W3CDTF">2018-09-29T15:43:28Z</dcterms:created>
  <dcterms:modified xsi:type="dcterms:W3CDTF">2018-10-01T15:21:32Z</dcterms:modified>
</cp:coreProperties>
</file>