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61" r:id="rId6"/>
    <p:sldId id="262" r:id="rId7"/>
    <p:sldId id="263" r:id="rId8"/>
    <p:sldId id="265" r:id="rId9"/>
    <p:sldId id="264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3650bffd12b2650/PE%20of%20economic%20indicators/Data%20bases/Debt%20statistics%20from%20BI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3650bffd12b2650/PE%20of%20economic%20indicators/Data%20bases/Debt%20statistics%20from%20BI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3650bffd12b2650/PE%20of%20economic%20indicators/Data%20bases/Debt%20statistics%20from%20BI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ysClr val="windowText" lastClr="000000"/>
                </a:solidFill>
              </a:rPr>
              <a:t>Total debt levels in China, USA</a:t>
            </a:r>
            <a:r>
              <a:rPr lang="en-US" sz="2000" baseline="0" dirty="0">
                <a:solidFill>
                  <a:sysClr val="windowText" lastClr="000000"/>
                </a:solidFill>
              </a:rPr>
              <a:t> </a:t>
            </a:r>
            <a:r>
              <a:rPr lang="en-US" sz="2000" dirty="0">
                <a:solidFill>
                  <a:sysClr val="windowText" lastClr="000000"/>
                </a:solidFill>
              </a:rPr>
              <a:t>and UK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036667658626504E-2"/>
          <c:y val="0.121236380649307"/>
          <c:w val="0.907982058933134"/>
          <c:h val="0.61127589878621302"/>
        </c:manualLayout>
      </c:layout>
      <c:lineChart>
        <c:grouping val="standard"/>
        <c:varyColors val="0"/>
        <c:ser>
          <c:idx val="0"/>
          <c:order val="0"/>
          <c:tx>
            <c:strRef>
              <c:f>'International comparison'!$B$2</c:f>
              <c:strCache>
                <c:ptCount val="1"/>
                <c:pt idx="0">
                  <c:v>China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'International comparison'!$A$3:$A$20</c:f>
              <c:numCache>
                <c:formatCode>0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'International comparison'!$B$3:$B$20</c:f>
              <c:numCache>
                <c:formatCode>0.0</c:formatCode>
                <c:ptCount val="18"/>
                <c:pt idx="0">
                  <c:v>133.1</c:v>
                </c:pt>
                <c:pt idx="1">
                  <c:v>134.6</c:v>
                </c:pt>
                <c:pt idx="2">
                  <c:v>128.19999999999999</c:v>
                </c:pt>
                <c:pt idx="3">
                  <c:v>144.4</c:v>
                </c:pt>
                <c:pt idx="4">
                  <c:v>154.5</c:v>
                </c:pt>
                <c:pt idx="5">
                  <c:v>149.9</c:v>
                </c:pt>
                <c:pt idx="6">
                  <c:v>142.6</c:v>
                </c:pt>
                <c:pt idx="7">
                  <c:v>143</c:v>
                </c:pt>
                <c:pt idx="8">
                  <c:v>144.9</c:v>
                </c:pt>
                <c:pt idx="9">
                  <c:v>141.30000000000001</c:v>
                </c:pt>
                <c:pt idx="10">
                  <c:v>177.8</c:v>
                </c:pt>
                <c:pt idx="11">
                  <c:v>181.6</c:v>
                </c:pt>
                <c:pt idx="12">
                  <c:v>181.1</c:v>
                </c:pt>
                <c:pt idx="13">
                  <c:v>194.6</c:v>
                </c:pt>
                <c:pt idx="14">
                  <c:v>211</c:v>
                </c:pt>
                <c:pt idx="15">
                  <c:v>225.8</c:v>
                </c:pt>
                <c:pt idx="16">
                  <c:v>244.9</c:v>
                </c:pt>
                <c:pt idx="17">
                  <c:v>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49-497B-8773-026C9F70199A}"/>
            </c:ext>
          </c:extLst>
        </c:ser>
        <c:ser>
          <c:idx val="1"/>
          <c:order val="1"/>
          <c:tx>
            <c:strRef>
              <c:f>'International comparison'!$C$2</c:f>
              <c:strCache>
                <c:ptCount val="1"/>
                <c:pt idx="0">
                  <c:v>USA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'International comparison'!$A$3:$A$20</c:f>
              <c:numCache>
                <c:formatCode>0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'International comparison'!$C$3:$C$20</c:f>
              <c:numCache>
                <c:formatCode>0.0</c:formatCode>
                <c:ptCount val="18"/>
                <c:pt idx="0">
                  <c:v>185.8</c:v>
                </c:pt>
                <c:pt idx="1">
                  <c:v>185.1</c:v>
                </c:pt>
                <c:pt idx="2">
                  <c:v>189.5</c:v>
                </c:pt>
                <c:pt idx="3">
                  <c:v>197.1</c:v>
                </c:pt>
                <c:pt idx="4">
                  <c:v>201.8</c:v>
                </c:pt>
                <c:pt idx="5">
                  <c:v>212.4</c:v>
                </c:pt>
                <c:pt idx="6">
                  <c:v>214.7</c:v>
                </c:pt>
                <c:pt idx="7">
                  <c:v>219.3</c:v>
                </c:pt>
                <c:pt idx="8">
                  <c:v>228.2</c:v>
                </c:pt>
                <c:pt idx="9">
                  <c:v>239.5</c:v>
                </c:pt>
                <c:pt idx="10">
                  <c:v>247.6</c:v>
                </c:pt>
                <c:pt idx="11">
                  <c:v>248.6</c:v>
                </c:pt>
                <c:pt idx="12">
                  <c:v>252</c:v>
                </c:pt>
                <c:pt idx="13">
                  <c:v>252.4</c:v>
                </c:pt>
                <c:pt idx="14">
                  <c:v>247.9</c:v>
                </c:pt>
                <c:pt idx="15">
                  <c:v>250.2</c:v>
                </c:pt>
                <c:pt idx="16">
                  <c:v>250</c:v>
                </c:pt>
                <c:pt idx="17">
                  <c:v>252.9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49-497B-8773-026C9F70199A}"/>
            </c:ext>
          </c:extLst>
        </c:ser>
        <c:ser>
          <c:idx val="2"/>
          <c:order val="2"/>
          <c:tx>
            <c:strRef>
              <c:f>'International comparison'!$D$2</c:f>
              <c:strCache>
                <c:ptCount val="1"/>
                <c:pt idx="0">
                  <c:v>UK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'International comparison'!$A$3:$A$20</c:f>
              <c:numCache>
                <c:formatCode>0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'International comparison'!$D$3:$D$20</c:f>
              <c:numCache>
                <c:formatCode>0.0</c:formatCode>
                <c:ptCount val="18"/>
                <c:pt idx="0">
                  <c:v>172.2</c:v>
                </c:pt>
                <c:pt idx="1">
                  <c:v>176.1</c:v>
                </c:pt>
                <c:pt idx="2">
                  <c:v>181.4</c:v>
                </c:pt>
                <c:pt idx="3">
                  <c:v>191.5</c:v>
                </c:pt>
                <c:pt idx="4">
                  <c:v>191.8</c:v>
                </c:pt>
                <c:pt idx="5">
                  <c:v>199.4</c:v>
                </c:pt>
                <c:pt idx="6">
                  <c:v>209.4</c:v>
                </c:pt>
                <c:pt idx="7">
                  <c:v>215.6</c:v>
                </c:pt>
                <c:pt idx="8">
                  <c:v>221.1</c:v>
                </c:pt>
                <c:pt idx="9">
                  <c:v>243.2</c:v>
                </c:pt>
                <c:pt idx="10">
                  <c:v>257.39999999999992</c:v>
                </c:pt>
                <c:pt idx="11">
                  <c:v>262.7</c:v>
                </c:pt>
                <c:pt idx="12">
                  <c:v>272.7</c:v>
                </c:pt>
                <c:pt idx="13">
                  <c:v>275.89999999999992</c:v>
                </c:pt>
                <c:pt idx="14">
                  <c:v>264.3</c:v>
                </c:pt>
                <c:pt idx="15">
                  <c:v>267.8</c:v>
                </c:pt>
                <c:pt idx="16">
                  <c:v>264.5</c:v>
                </c:pt>
                <c:pt idx="17">
                  <c:v>280.39999999999992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49-497B-8773-026C9F701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8240752"/>
        <c:axId val="348243312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'International comparison'!$E$2</c15:sqref>
                        </c15:formulaRef>
                      </c:ext>
                    </c:extLst>
                    <c:strCache>
                      <c:ptCount val="1"/>
                      <c:pt idx="0">
                        <c:v>NL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'International comparison'!$A$3:$A$20</c15:sqref>
                        </c15:formulaRef>
                      </c:ext>
                    </c:extLst>
                    <c:numCache>
                      <c:formatCode>0</c:formatCode>
                      <c:ptCount val="18"/>
                      <c:pt idx="0">
                        <c:v>1999</c:v>
                      </c:pt>
                      <c:pt idx="1">
                        <c:v>2000</c:v>
                      </c:pt>
                      <c:pt idx="2">
                        <c:v>2001</c:v>
                      </c:pt>
                      <c:pt idx="3">
                        <c:v>2002</c:v>
                      </c:pt>
                      <c:pt idx="4">
                        <c:v>2003</c:v>
                      </c:pt>
                      <c:pt idx="5">
                        <c:v>2004</c:v>
                      </c:pt>
                      <c:pt idx="6">
                        <c:v>2005</c:v>
                      </c:pt>
                      <c:pt idx="7">
                        <c:v>2006</c:v>
                      </c:pt>
                      <c:pt idx="8">
                        <c:v>2007</c:v>
                      </c:pt>
                      <c:pt idx="9">
                        <c:v>2008</c:v>
                      </c:pt>
                      <c:pt idx="10">
                        <c:v>2009</c:v>
                      </c:pt>
                      <c:pt idx="11">
                        <c:v>2010</c:v>
                      </c:pt>
                      <c:pt idx="12">
                        <c:v>2011</c:v>
                      </c:pt>
                      <c:pt idx="13">
                        <c:v>2012</c:v>
                      </c:pt>
                      <c:pt idx="14">
                        <c:v>2013</c:v>
                      </c:pt>
                      <c:pt idx="15">
                        <c:v>2014</c:v>
                      </c:pt>
                      <c:pt idx="16">
                        <c:v>2015</c:v>
                      </c:pt>
                      <c:pt idx="17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'International comparison'!$E$3:$E$20</c15:sqref>
                        </c15:formulaRef>
                      </c:ext>
                    </c:extLst>
                    <c:numCache>
                      <c:formatCode>0.0</c:formatCode>
                      <c:ptCount val="18"/>
                      <c:pt idx="0">
                        <c:v>258</c:v>
                      </c:pt>
                      <c:pt idx="1">
                        <c:v>263.60000000000002</c:v>
                      </c:pt>
                      <c:pt idx="2">
                        <c:v>263.60000000000002</c:v>
                      </c:pt>
                      <c:pt idx="3">
                        <c:v>268.89999999999992</c:v>
                      </c:pt>
                      <c:pt idx="4">
                        <c:v>275.8</c:v>
                      </c:pt>
                      <c:pt idx="5">
                        <c:v>278.10000000000002</c:v>
                      </c:pt>
                      <c:pt idx="6">
                        <c:v>285</c:v>
                      </c:pt>
                      <c:pt idx="7">
                        <c:v>278.60000000000002</c:v>
                      </c:pt>
                      <c:pt idx="8">
                        <c:v>273.7</c:v>
                      </c:pt>
                      <c:pt idx="9">
                        <c:v>286.5</c:v>
                      </c:pt>
                      <c:pt idx="10">
                        <c:v>303.8</c:v>
                      </c:pt>
                      <c:pt idx="11">
                        <c:v>307.10000000000002</c:v>
                      </c:pt>
                      <c:pt idx="12">
                        <c:v>312.89999999999992</c:v>
                      </c:pt>
                      <c:pt idx="13">
                        <c:v>317.3</c:v>
                      </c:pt>
                      <c:pt idx="14">
                        <c:v>311.2</c:v>
                      </c:pt>
                      <c:pt idx="15">
                        <c:v>314.89999999999992</c:v>
                      </c:pt>
                      <c:pt idx="16">
                        <c:v>309.5</c:v>
                      </c:pt>
                      <c:pt idx="17">
                        <c:v>303.8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8149-497B-8773-026C9F70199A}"/>
                  </c:ext>
                </c:extLst>
              </c15:ser>
            </c15:filteredLineSeries>
          </c:ext>
        </c:extLst>
      </c:lineChart>
      <c:catAx>
        <c:axId val="348240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End of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year</a:t>
                </a:r>
                <a:endParaRPr lang="en-US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202523331161698"/>
              <c:y val="0.798036019465196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243312"/>
        <c:crosses val="autoZero"/>
        <c:auto val="1"/>
        <c:lblAlgn val="ctr"/>
        <c:lblOffset val="100"/>
        <c:noMultiLvlLbl val="0"/>
      </c:catAx>
      <c:valAx>
        <c:axId val="34824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Percent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of GDP</a:t>
                </a:r>
                <a:endParaRPr lang="en-US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00579358121604E-2"/>
              <c:y val="0.322117136641646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24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25451006571098"/>
          <c:y val="0.84838597853825803"/>
          <c:w val="0.23738540853996901"/>
          <c:h val="3.66153874015417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ysClr val="windowText" lastClr="000000"/>
                </a:solidFill>
              </a:rPr>
              <a:t>Breakdown</a:t>
            </a:r>
            <a:r>
              <a:rPr lang="en-US" sz="2000" baseline="0" dirty="0">
                <a:solidFill>
                  <a:sysClr val="windowText" lastClr="000000"/>
                </a:solidFill>
              </a:rPr>
              <a:t> of total UK debt</a:t>
            </a:r>
            <a:endParaRPr lang="en-US" sz="200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542267088652E-2"/>
          <c:y val="0.122191815169696"/>
          <c:w val="0.89228675253399403"/>
          <c:h val="0.63437986925763401"/>
        </c:manualLayout>
      </c:layout>
      <c:areaChart>
        <c:grouping val="stacked"/>
        <c:varyColors val="0"/>
        <c:ser>
          <c:idx val="0"/>
          <c:order val="0"/>
          <c:tx>
            <c:strRef>
              <c:f>'Breakdown of UK debt'!$B$2</c:f>
              <c:strCache>
                <c:ptCount val="1"/>
                <c:pt idx="0">
                  <c:v>Government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'Breakdown of UK debt'!$A$4:$A$21</c:f>
              <c:numCache>
                <c:formatCode>0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'Breakdown of UK debt'!$B$4:$B$21</c:f>
              <c:numCache>
                <c:formatCode>0.0</c:formatCode>
                <c:ptCount val="18"/>
                <c:pt idx="0">
                  <c:v>43.6</c:v>
                </c:pt>
                <c:pt idx="1">
                  <c:v>41</c:v>
                </c:pt>
                <c:pt idx="2">
                  <c:v>37</c:v>
                </c:pt>
                <c:pt idx="3">
                  <c:v>37.799999999999997</c:v>
                </c:pt>
                <c:pt idx="4">
                  <c:v>38.1</c:v>
                </c:pt>
                <c:pt idx="5">
                  <c:v>41.6</c:v>
                </c:pt>
                <c:pt idx="6">
                  <c:v>43.7</c:v>
                </c:pt>
                <c:pt idx="7">
                  <c:v>43.5</c:v>
                </c:pt>
                <c:pt idx="8">
                  <c:v>44.6</c:v>
                </c:pt>
                <c:pt idx="9">
                  <c:v>54.8</c:v>
                </c:pt>
                <c:pt idx="10">
                  <c:v>68.5</c:v>
                </c:pt>
                <c:pt idx="11">
                  <c:v>81.900000000000006</c:v>
                </c:pt>
                <c:pt idx="12">
                  <c:v>95.8</c:v>
                </c:pt>
                <c:pt idx="13">
                  <c:v>98.2</c:v>
                </c:pt>
                <c:pt idx="14">
                  <c:v>94.5</c:v>
                </c:pt>
                <c:pt idx="15">
                  <c:v>105.6</c:v>
                </c:pt>
                <c:pt idx="16">
                  <c:v>104.9</c:v>
                </c:pt>
                <c:pt idx="17">
                  <c:v>116.6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5E-4F38-971C-130B39CA341A}"/>
            </c:ext>
          </c:extLst>
        </c:ser>
        <c:ser>
          <c:idx val="1"/>
          <c:order val="1"/>
          <c:tx>
            <c:strRef>
              <c:f>'Breakdown of UK debt'!$C$2</c:f>
              <c:strCache>
                <c:ptCount val="1"/>
                <c:pt idx="0">
                  <c:v>Non-financial corporations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numRef>
              <c:f>'Breakdown of UK debt'!$A$4:$A$21</c:f>
              <c:numCache>
                <c:formatCode>0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'Breakdown of UK debt'!$C$4:$C$21</c:f>
              <c:numCache>
                <c:formatCode>0.0</c:formatCode>
                <c:ptCount val="18"/>
                <c:pt idx="0">
                  <c:v>65.7</c:v>
                </c:pt>
                <c:pt idx="1">
                  <c:v>70.400000000000006</c:v>
                </c:pt>
                <c:pt idx="2">
                  <c:v>75.3</c:v>
                </c:pt>
                <c:pt idx="3">
                  <c:v>79.099999999999994</c:v>
                </c:pt>
                <c:pt idx="4">
                  <c:v>74.2</c:v>
                </c:pt>
                <c:pt idx="5">
                  <c:v>72</c:v>
                </c:pt>
                <c:pt idx="6">
                  <c:v>79.400000000000006</c:v>
                </c:pt>
                <c:pt idx="7">
                  <c:v>82.1</c:v>
                </c:pt>
                <c:pt idx="8">
                  <c:v>83.3</c:v>
                </c:pt>
                <c:pt idx="9">
                  <c:v>93.9</c:v>
                </c:pt>
                <c:pt idx="10">
                  <c:v>91.9</c:v>
                </c:pt>
                <c:pt idx="11">
                  <c:v>86.9</c:v>
                </c:pt>
                <c:pt idx="12">
                  <c:v>85.5</c:v>
                </c:pt>
                <c:pt idx="13">
                  <c:v>87.6</c:v>
                </c:pt>
                <c:pt idx="14">
                  <c:v>82.1</c:v>
                </c:pt>
                <c:pt idx="15">
                  <c:v>76.3</c:v>
                </c:pt>
                <c:pt idx="16">
                  <c:v>73.400000000000006</c:v>
                </c:pt>
                <c:pt idx="17">
                  <c:v>76.2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5E-4F38-971C-130B39CA341A}"/>
            </c:ext>
          </c:extLst>
        </c:ser>
        <c:ser>
          <c:idx val="2"/>
          <c:order val="2"/>
          <c:tx>
            <c:strRef>
              <c:f>'Breakdown of UK debt'!$D$2</c:f>
              <c:strCache>
                <c:ptCount val="1"/>
                <c:pt idx="0">
                  <c:v>Households and non-profits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'Breakdown of UK debt'!$A$4:$A$21</c:f>
              <c:numCache>
                <c:formatCode>0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'Breakdown of UK debt'!$D$4:$D$21</c:f>
              <c:numCache>
                <c:formatCode>0.0</c:formatCode>
                <c:ptCount val="18"/>
                <c:pt idx="0">
                  <c:v>63</c:v>
                </c:pt>
                <c:pt idx="1">
                  <c:v>64.7</c:v>
                </c:pt>
                <c:pt idx="2">
                  <c:v>69.099999999999994</c:v>
                </c:pt>
                <c:pt idx="3">
                  <c:v>74.599999999999994</c:v>
                </c:pt>
                <c:pt idx="4">
                  <c:v>79.5</c:v>
                </c:pt>
                <c:pt idx="5">
                  <c:v>85.8</c:v>
                </c:pt>
                <c:pt idx="6">
                  <c:v>86.3</c:v>
                </c:pt>
                <c:pt idx="7">
                  <c:v>90.1</c:v>
                </c:pt>
                <c:pt idx="8">
                  <c:v>93.2</c:v>
                </c:pt>
                <c:pt idx="9">
                  <c:v>94.4</c:v>
                </c:pt>
                <c:pt idx="10">
                  <c:v>97</c:v>
                </c:pt>
                <c:pt idx="11">
                  <c:v>93.9</c:v>
                </c:pt>
                <c:pt idx="12">
                  <c:v>91.3</c:v>
                </c:pt>
                <c:pt idx="13">
                  <c:v>90.1</c:v>
                </c:pt>
                <c:pt idx="14">
                  <c:v>87.7</c:v>
                </c:pt>
                <c:pt idx="15">
                  <c:v>85.9</c:v>
                </c:pt>
                <c:pt idx="16">
                  <c:v>86.3</c:v>
                </c:pt>
                <c:pt idx="17">
                  <c:v>87.6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5E-4F38-971C-130B39CA3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509952"/>
        <c:axId val="349539264"/>
      </c:areaChart>
      <c:catAx>
        <c:axId val="349509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End of year</a:t>
                </a:r>
              </a:p>
            </c:rich>
          </c:tx>
          <c:layout>
            <c:manualLayout>
              <c:xMode val="edge"/>
              <c:yMode val="edge"/>
              <c:x val="0.47868966537345298"/>
              <c:y val="0.822897253927161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539264"/>
        <c:crosses val="autoZero"/>
        <c:auto val="1"/>
        <c:lblAlgn val="ctr"/>
        <c:lblOffset val="100"/>
        <c:noMultiLvlLbl val="0"/>
      </c:catAx>
      <c:valAx>
        <c:axId val="34953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Percent of GDP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5099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714187885776701"/>
          <c:y val="0.86741355303228695"/>
          <c:w val="0.57353255844440099"/>
          <c:h val="4.42005746524527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The growing bubble in UK government debt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0727539377325E-2"/>
          <c:y val="0.117470468069988"/>
          <c:w val="0.92626220482997601"/>
          <c:h val="0.66966036060040901"/>
        </c:manualLayout>
      </c:layout>
      <c:lineChart>
        <c:grouping val="standard"/>
        <c:varyColors val="0"/>
        <c:ser>
          <c:idx val="0"/>
          <c:order val="0"/>
          <c:tx>
            <c:strRef>
              <c:f>'Nominal vs market value'!$B$3</c:f>
              <c:strCache>
                <c:ptCount val="1"/>
                <c:pt idx="0">
                  <c:v>UK gov debt at nominal value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'Nominal vs market value'!$A$4:$A$20</c:f>
              <c:numCache>
                <c:formatCode>0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'Nominal vs market value'!$B$4:$B$20</c:f>
              <c:numCache>
                <c:formatCode>0.0</c:formatCode>
                <c:ptCount val="17"/>
                <c:pt idx="0">
                  <c:v>37.299999999999997</c:v>
                </c:pt>
                <c:pt idx="1">
                  <c:v>34.6</c:v>
                </c:pt>
                <c:pt idx="2">
                  <c:v>34.700000000000003</c:v>
                </c:pt>
                <c:pt idx="3">
                  <c:v>35.9</c:v>
                </c:pt>
                <c:pt idx="4">
                  <c:v>38.799999999999997</c:v>
                </c:pt>
                <c:pt idx="5">
                  <c:v>40.1</c:v>
                </c:pt>
                <c:pt idx="6">
                  <c:v>41</c:v>
                </c:pt>
                <c:pt idx="7">
                  <c:v>42</c:v>
                </c:pt>
                <c:pt idx="8">
                  <c:v>50.2</c:v>
                </c:pt>
                <c:pt idx="9">
                  <c:v>64.5</c:v>
                </c:pt>
                <c:pt idx="10">
                  <c:v>76</c:v>
                </c:pt>
                <c:pt idx="11">
                  <c:v>81.599999999999994</c:v>
                </c:pt>
                <c:pt idx="12">
                  <c:v>85.1</c:v>
                </c:pt>
                <c:pt idx="13">
                  <c:v>86.2</c:v>
                </c:pt>
                <c:pt idx="14">
                  <c:v>88.1</c:v>
                </c:pt>
                <c:pt idx="15">
                  <c:v>89.1</c:v>
                </c:pt>
                <c:pt idx="16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2D-41E9-8AD6-7DABA725C6A0}"/>
            </c:ext>
          </c:extLst>
        </c:ser>
        <c:ser>
          <c:idx val="1"/>
          <c:order val="1"/>
          <c:tx>
            <c:strRef>
              <c:f>'Nominal vs market value'!$C$3</c:f>
              <c:strCache>
                <c:ptCount val="1"/>
                <c:pt idx="0">
                  <c:v>UK gov debt at market value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'Nominal vs market value'!$A$4:$A$20</c:f>
              <c:numCache>
                <c:formatCode>0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'Nominal vs market value'!$C$4:$C$20</c:f>
              <c:numCache>
                <c:formatCode>0.0</c:formatCode>
                <c:ptCount val="17"/>
                <c:pt idx="0">
                  <c:v>41</c:v>
                </c:pt>
                <c:pt idx="1">
                  <c:v>37</c:v>
                </c:pt>
                <c:pt idx="2">
                  <c:v>37.799999999999997</c:v>
                </c:pt>
                <c:pt idx="3">
                  <c:v>38.1</c:v>
                </c:pt>
                <c:pt idx="4">
                  <c:v>41.6</c:v>
                </c:pt>
                <c:pt idx="5">
                  <c:v>43.7</c:v>
                </c:pt>
                <c:pt idx="6">
                  <c:v>43.5</c:v>
                </c:pt>
                <c:pt idx="7">
                  <c:v>44.6</c:v>
                </c:pt>
                <c:pt idx="8">
                  <c:v>54.8</c:v>
                </c:pt>
                <c:pt idx="9">
                  <c:v>68.5</c:v>
                </c:pt>
                <c:pt idx="10">
                  <c:v>81.900000000000006</c:v>
                </c:pt>
                <c:pt idx="11">
                  <c:v>95.8</c:v>
                </c:pt>
                <c:pt idx="12">
                  <c:v>98.2</c:v>
                </c:pt>
                <c:pt idx="13">
                  <c:v>94.5</c:v>
                </c:pt>
                <c:pt idx="14">
                  <c:v>105.6</c:v>
                </c:pt>
                <c:pt idx="15">
                  <c:v>104.9</c:v>
                </c:pt>
                <c:pt idx="16">
                  <c:v>116.6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2D-41E9-8AD6-7DABA725C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538352"/>
        <c:axId val="344531776"/>
      </c:lineChart>
      <c:catAx>
        <c:axId val="34453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End of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531776"/>
        <c:crosses val="autoZero"/>
        <c:auto val="1"/>
        <c:lblAlgn val="ctr"/>
        <c:lblOffset val="100"/>
        <c:noMultiLvlLbl val="0"/>
      </c:catAx>
      <c:valAx>
        <c:axId val="34453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GDP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53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655924517256599"/>
          <c:y val="0.88089367370726701"/>
          <c:w val="0.428544027449759"/>
          <c:h val="3.9706683354772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0.69459</cdr:x>
      <cdr:y>0.84378</cdr:y>
    </cdr:from>
    <cdr:to>
      <cdr:x>0.79265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77001" y="55673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0.14199</cdr:x>
      <cdr:y>0.88934</cdr:y>
    </cdr:from>
    <cdr:to>
      <cdr:x>0.88253</cdr:x>
      <cdr:y>0.99512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24018" y="5205389"/>
          <a:ext cx="6905583" cy="6191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overflow" horzOverflow="overflow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/>
            <a:t>Total debt of the </a:t>
          </a:r>
          <a:r>
            <a:rPr lang="en-US" sz="1100" i="1" baseline="0"/>
            <a:t>non-financial sector </a:t>
          </a:r>
          <a:r>
            <a:rPr lang="en-US" sz="1100" baseline="0"/>
            <a:t>- basically the government, households and non-financial corporations - at market values as a percentage of GDP. Data are straight from the </a:t>
          </a:r>
          <a:r>
            <a:rPr lang="en-US" sz="1100" i="1" baseline="0"/>
            <a:t>Bank for International Settlements</a:t>
          </a:r>
          <a:r>
            <a:rPr lang="en-US" sz="1100" baseline="0"/>
            <a:t>.</a:t>
          </a:r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0.31591</cdr:x>
      <cdr:y>0.92374</cdr:y>
    </cdr:from>
    <cdr:to>
      <cdr:x>0.70282</cdr:x>
      <cdr:y>0.98195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79750" y="5441950"/>
          <a:ext cx="37719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Data source: Bank for International Settlements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0.342</cdr:x>
      <cdr:y>0.92883</cdr:y>
    </cdr:from>
    <cdr:to>
      <cdr:x>0.66369</cdr:x>
      <cdr:y>0.98112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10026" y="6091239"/>
          <a:ext cx="37719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n-US" sz="1100"/>
            <a:t>Data source: Bank for International Settlements</a:t>
          </a:r>
        </a:p>
      </cdr:txBody>
    </cdr:sp>
  </cdr:relSizeAnchor>
  <cdr:relSizeAnchor xmlns:cdr="http://schemas.openxmlformats.org/drawingml/2006/chartDrawing">
    <cdr:from>
      <cdr:x>0.96426</cdr:x>
      <cdr:y>0.21278</cdr:y>
    </cdr:from>
    <cdr:to>
      <cdr:x>0.96426</cdr:x>
      <cdr:y>0.31881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353251A6-99D1-4CAD-9A1E-A5075E9202E6}"/>
            </a:ext>
          </a:extLst>
        </cdr:cNvPr>
        <cdr:cNvCxnSpPr/>
      </cdr:nvCxnSpPr>
      <cdr:spPr>
        <a:xfrm xmlns:a="http://schemas.openxmlformats.org/drawingml/2006/main">
          <a:off x="11306176" y="1395414"/>
          <a:ext cx="0" cy="695325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0082-EA87-4C0D-949A-65B561038E9C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10BA-41E5-42A6-BEE0-D30F788F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1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0082-EA87-4C0D-949A-65B561038E9C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10BA-41E5-42A6-BEE0-D30F788F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0082-EA87-4C0D-949A-65B561038E9C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10BA-41E5-42A6-BEE0-D30F788F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5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0082-EA87-4C0D-949A-65B561038E9C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10BA-41E5-42A6-BEE0-D30F788F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0082-EA87-4C0D-949A-65B561038E9C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10BA-41E5-42A6-BEE0-D30F788F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9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0082-EA87-4C0D-949A-65B561038E9C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10BA-41E5-42A6-BEE0-D30F788F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0082-EA87-4C0D-949A-65B561038E9C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10BA-41E5-42A6-BEE0-D30F788F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3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0082-EA87-4C0D-949A-65B561038E9C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10BA-41E5-42A6-BEE0-D30F788F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7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0082-EA87-4C0D-949A-65B561038E9C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10BA-41E5-42A6-BEE0-D30F788F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0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0082-EA87-4C0D-949A-65B561038E9C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10BA-41E5-42A6-BEE0-D30F788F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1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0082-EA87-4C0D-949A-65B561038E9C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10BA-41E5-42A6-BEE0-D30F788F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5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50082-EA87-4C0D-949A-65B561038E9C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10BA-41E5-42A6-BEE0-D30F788F9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12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8.jpeg"/><Relationship Id="rId5" Type="http://schemas.openxmlformats.org/officeDocument/2006/relationships/image" Target="../media/image6.jpeg"/><Relationship Id="rId10" Type="http://schemas.openxmlformats.org/officeDocument/2006/relationships/image" Target="../media/image17.jpe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5" y="3496235"/>
            <a:ext cx="12070976" cy="32138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4305764"/>
            <a:ext cx="10579100" cy="2176463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800" b="1" dirty="0">
                <a:solidFill>
                  <a:schemeClr val="bg1"/>
                </a:solidFill>
              </a:rPr>
              <a:t>How can we avoid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800" b="1" dirty="0">
                <a:solidFill>
                  <a:schemeClr val="bg1"/>
                </a:solidFill>
              </a:rPr>
              <a:t>another crisis?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01155"/>
            <a:ext cx="3623897" cy="2166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22"/>
          <a:stretch/>
        </p:blipFill>
        <p:spPr>
          <a:xfrm>
            <a:off x="393700" y="2170102"/>
            <a:ext cx="7814897" cy="882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22275"/>
            <a:ext cx="3746500" cy="140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43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1" y="849880"/>
            <a:ext cx="8204200" cy="5729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22"/>
          <a:stretch/>
        </p:blipFill>
        <p:spPr>
          <a:xfrm>
            <a:off x="9275283" y="204457"/>
            <a:ext cx="2688117" cy="303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192546"/>
            <a:ext cx="1079500" cy="404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491" y="174396"/>
            <a:ext cx="749300" cy="44790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77800" y="110560"/>
            <a:ext cx="5727700" cy="28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800" b="1" dirty="0"/>
              <a:t>How can we </a:t>
            </a:r>
            <a:r>
              <a:rPr lang="en-US" sz="2800" b="1"/>
              <a:t>avoid another </a:t>
            </a:r>
            <a:r>
              <a:rPr lang="en-US" sz="2800" b="1" dirty="0"/>
              <a:t>crisis?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36602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0" y="6497603"/>
            <a:ext cx="1344706" cy="378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200" b="1" dirty="0"/>
              <a:t>Richard Murphy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2568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430431"/>
              </p:ext>
            </p:extLst>
          </p:nvPr>
        </p:nvGraphicFramePr>
        <p:xfrm>
          <a:off x="294198" y="1078483"/>
          <a:ext cx="11669202" cy="5608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22"/>
          <a:stretch/>
        </p:blipFill>
        <p:spPr>
          <a:xfrm>
            <a:off x="9275283" y="204457"/>
            <a:ext cx="2688117" cy="303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192546"/>
            <a:ext cx="1079500" cy="404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491" y="174396"/>
            <a:ext cx="749300" cy="44790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77800" y="110560"/>
            <a:ext cx="5727700" cy="28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800" b="1" dirty="0"/>
              <a:t>How can we </a:t>
            </a:r>
            <a:r>
              <a:rPr lang="en-US" sz="2800" b="1"/>
              <a:t>avoid another </a:t>
            </a:r>
            <a:r>
              <a:rPr lang="en-US" sz="2800" b="1" dirty="0"/>
              <a:t>crisis?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736602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0" y="6497603"/>
            <a:ext cx="1168400" cy="378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200" b="1" dirty="0"/>
              <a:t>Daniel </a:t>
            </a:r>
            <a:r>
              <a:rPr lang="en-US" sz="1200" b="1" dirty="0" err="1"/>
              <a:t>Mügge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2746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09717"/>
              </p:ext>
            </p:extLst>
          </p:nvPr>
        </p:nvGraphicFramePr>
        <p:xfrm>
          <a:off x="177800" y="1092200"/>
          <a:ext cx="12014200" cy="558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22"/>
          <a:stretch/>
        </p:blipFill>
        <p:spPr>
          <a:xfrm>
            <a:off x="9275283" y="204457"/>
            <a:ext cx="2688117" cy="303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192546"/>
            <a:ext cx="1079500" cy="404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491" y="174396"/>
            <a:ext cx="749300" cy="44790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7800" y="110560"/>
            <a:ext cx="5727700" cy="28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800" b="1" dirty="0"/>
              <a:t>How can we </a:t>
            </a:r>
            <a:r>
              <a:rPr lang="en-US" sz="2800" b="1"/>
              <a:t>avoid another </a:t>
            </a:r>
            <a:r>
              <a:rPr lang="en-US" sz="2800" b="1" dirty="0"/>
              <a:t>crisis?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36602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0" y="6497603"/>
            <a:ext cx="1168400" cy="378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200" b="1" dirty="0"/>
              <a:t>Daniel </a:t>
            </a:r>
            <a:r>
              <a:rPr lang="en-US" sz="1200" b="1" dirty="0" err="1"/>
              <a:t>Mügge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1426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791742"/>
              </p:ext>
            </p:extLst>
          </p:nvPr>
        </p:nvGraphicFramePr>
        <p:xfrm>
          <a:off x="233362" y="1078482"/>
          <a:ext cx="11725276" cy="562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22"/>
          <a:stretch/>
        </p:blipFill>
        <p:spPr>
          <a:xfrm>
            <a:off x="9275283" y="204457"/>
            <a:ext cx="2688117" cy="303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192546"/>
            <a:ext cx="1079500" cy="404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491" y="174396"/>
            <a:ext cx="749300" cy="44790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7800" y="110560"/>
            <a:ext cx="5727700" cy="28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800" b="1" dirty="0"/>
              <a:t>How can we </a:t>
            </a:r>
            <a:r>
              <a:rPr lang="en-US" sz="2800" b="1"/>
              <a:t>avoid another </a:t>
            </a:r>
            <a:r>
              <a:rPr lang="en-US" sz="2800" b="1" dirty="0"/>
              <a:t>crisis?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36602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0" y="6497603"/>
            <a:ext cx="1168400" cy="378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200" b="1" dirty="0"/>
              <a:t>Daniel </a:t>
            </a:r>
            <a:r>
              <a:rPr lang="en-US" sz="1200" b="1" dirty="0" err="1"/>
              <a:t>Mügge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6568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7-09-14 at 07.18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965204"/>
            <a:ext cx="7088110" cy="5413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22"/>
          <a:stretch/>
        </p:blipFill>
        <p:spPr>
          <a:xfrm>
            <a:off x="9275283" y="204457"/>
            <a:ext cx="2688117" cy="303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192546"/>
            <a:ext cx="1079500" cy="404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491" y="174396"/>
            <a:ext cx="749300" cy="44790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77800" y="110560"/>
            <a:ext cx="5727700" cy="28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800" b="1" dirty="0"/>
              <a:t>How can we </a:t>
            </a:r>
            <a:r>
              <a:rPr lang="en-US" sz="2800" b="1"/>
              <a:t>avoid another </a:t>
            </a:r>
            <a:r>
              <a:rPr lang="en-US" sz="2800" b="1" dirty="0"/>
              <a:t>crisis?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36602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0" y="6497603"/>
            <a:ext cx="1344706" cy="378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200" b="1"/>
              <a:t>Daniela Gabor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8257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fare_m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" y="1030741"/>
            <a:ext cx="3759293" cy="3048000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insuranc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6" y="4292928"/>
            <a:ext cx="2552239" cy="1516201"/>
          </a:xfrm>
          <a:prstGeom prst="rect">
            <a:avLst/>
          </a:prstGeom>
        </p:spPr>
      </p:pic>
      <p:pic>
        <p:nvPicPr>
          <p:cNvPr id="6" name="Picture 5" descr="140318_pension_fon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254" y="4246232"/>
            <a:ext cx="2464906" cy="1562898"/>
          </a:xfrm>
          <a:prstGeom prst="rect">
            <a:avLst/>
          </a:prstGeom>
        </p:spPr>
      </p:pic>
      <p:pic>
        <p:nvPicPr>
          <p:cNvPr id="7" name="Picture 6" descr="HNW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79" y="4292928"/>
            <a:ext cx="3207518" cy="1516201"/>
          </a:xfrm>
          <a:prstGeom prst="rect">
            <a:avLst/>
          </a:prstGeom>
        </p:spPr>
      </p:pic>
      <p:pic>
        <p:nvPicPr>
          <p:cNvPr id="9" name="Picture 8" descr="apple-money-shovel-market-share-magnifying-glass-1024x699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16" y="4292928"/>
            <a:ext cx="2694003" cy="1516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22"/>
          <a:stretch/>
        </p:blipFill>
        <p:spPr>
          <a:xfrm>
            <a:off x="9275283" y="204457"/>
            <a:ext cx="2688117" cy="3035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192546"/>
            <a:ext cx="1079500" cy="4043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491" y="174396"/>
            <a:ext cx="749300" cy="447906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77800" y="110560"/>
            <a:ext cx="5727700" cy="28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800" b="1" dirty="0"/>
              <a:t>How can we </a:t>
            </a:r>
            <a:r>
              <a:rPr lang="en-US" sz="2800" b="1"/>
              <a:t>avoid another </a:t>
            </a:r>
            <a:r>
              <a:rPr lang="en-US" sz="2800" b="1" dirty="0"/>
              <a:t>crisis?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736602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0" y="6497603"/>
            <a:ext cx="1344706" cy="378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200" b="1"/>
              <a:t>Daniela Gabor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096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7-01 at 11.02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8380"/>
            <a:ext cx="7814236" cy="4222056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802817"/>
            <a:ext cx="10515600" cy="132556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000" dirty="0">
                <a:latin typeface="+mn-lt"/>
              </a:rPr>
              <a:t>The age of asset management (Haldane 2014),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the other side of the demise of the welfare state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22"/>
          <a:stretch/>
        </p:blipFill>
        <p:spPr>
          <a:xfrm>
            <a:off x="9275283" y="204457"/>
            <a:ext cx="2688117" cy="303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192546"/>
            <a:ext cx="1079500" cy="404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491" y="174396"/>
            <a:ext cx="749300" cy="44790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77800" y="110560"/>
            <a:ext cx="5727700" cy="28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800" b="1" dirty="0"/>
              <a:t>How can we </a:t>
            </a:r>
            <a:r>
              <a:rPr lang="en-US" sz="2800" b="1"/>
              <a:t>avoid another </a:t>
            </a:r>
            <a:r>
              <a:rPr lang="en-US" sz="2800" b="1" dirty="0"/>
              <a:t>crisis?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36602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0" y="6497603"/>
            <a:ext cx="1344706" cy="378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200" b="1"/>
              <a:t>Daniela Gabor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51297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pool of ca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49" y="3792503"/>
            <a:ext cx="6148917" cy="2779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22"/>
          <a:stretch/>
        </p:blipFill>
        <p:spPr>
          <a:xfrm>
            <a:off x="9275283" y="204457"/>
            <a:ext cx="2688117" cy="303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192546"/>
            <a:ext cx="1079500" cy="404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491" y="174396"/>
            <a:ext cx="749300" cy="44790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77800" y="110560"/>
            <a:ext cx="5727700" cy="28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800" b="1" dirty="0"/>
              <a:t>How can we </a:t>
            </a:r>
            <a:r>
              <a:rPr lang="en-US" sz="2800" b="1"/>
              <a:t>avoid another </a:t>
            </a:r>
            <a:r>
              <a:rPr lang="en-US" sz="2800" b="1" dirty="0"/>
              <a:t>crisis?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36602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0" y="6497603"/>
            <a:ext cx="1344706" cy="378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200" b="1"/>
              <a:t>Daniela Gabor</a:t>
            </a:r>
            <a:endParaRPr lang="en-US" sz="2800" b="1" dirty="0"/>
          </a:p>
        </p:txBody>
      </p:sp>
      <p:pic>
        <p:nvPicPr>
          <p:cNvPr id="11" name="Picture 10" descr="insurance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3" y="1072275"/>
            <a:ext cx="2124933" cy="1222972"/>
          </a:xfrm>
          <a:prstGeom prst="rect">
            <a:avLst/>
          </a:prstGeom>
        </p:spPr>
      </p:pic>
      <p:pic>
        <p:nvPicPr>
          <p:cNvPr id="12" name="Picture 11" descr="140318_pension_fon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95" y="1072275"/>
            <a:ext cx="1990906" cy="1222972"/>
          </a:xfrm>
          <a:prstGeom prst="rect">
            <a:avLst/>
          </a:prstGeom>
        </p:spPr>
      </p:pic>
      <p:pic>
        <p:nvPicPr>
          <p:cNvPr id="13" name="Picture 12" descr="HNW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84" y="1072274"/>
            <a:ext cx="2074333" cy="1222973"/>
          </a:xfrm>
          <a:prstGeom prst="rect">
            <a:avLst/>
          </a:prstGeom>
        </p:spPr>
      </p:pic>
      <p:pic>
        <p:nvPicPr>
          <p:cNvPr id="14" name="Picture 13" descr="apple-money-shovel-market-share-magnifying-glass-1024x699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55" y="1072274"/>
            <a:ext cx="2035563" cy="1222973"/>
          </a:xfrm>
          <a:prstGeom prst="rect">
            <a:avLst/>
          </a:prstGeom>
        </p:spPr>
      </p:pic>
      <p:pic>
        <p:nvPicPr>
          <p:cNvPr id="15" name="Picture 14" descr="pound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1565">
            <a:off x="1240104" y="2640889"/>
            <a:ext cx="1092706" cy="567266"/>
          </a:xfrm>
          <a:prstGeom prst="rect">
            <a:avLst/>
          </a:prstGeom>
        </p:spPr>
      </p:pic>
      <p:pic>
        <p:nvPicPr>
          <p:cNvPr id="16" name="Picture 15" descr="pound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4119">
            <a:off x="4710099" y="3519245"/>
            <a:ext cx="1092706" cy="567266"/>
          </a:xfrm>
          <a:prstGeom prst="rect">
            <a:avLst/>
          </a:prstGeom>
        </p:spPr>
      </p:pic>
      <p:pic>
        <p:nvPicPr>
          <p:cNvPr id="17" name="Picture 16" descr="pound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8961">
            <a:off x="6608748" y="3066050"/>
            <a:ext cx="1092706" cy="567266"/>
          </a:xfrm>
          <a:prstGeom prst="rect">
            <a:avLst/>
          </a:prstGeom>
        </p:spPr>
      </p:pic>
      <p:pic>
        <p:nvPicPr>
          <p:cNvPr id="18" name="Picture 17" descr="pound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03404">
            <a:off x="1457035" y="3830858"/>
            <a:ext cx="1092706" cy="567266"/>
          </a:xfrm>
          <a:prstGeom prst="rect">
            <a:avLst/>
          </a:prstGeom>
        </p:spPr>
      </p:pic>
      <p:pic>
        <p:nvPicPr>
          <p:cNvPr id="19" name="Picture 18" descr="pound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0115">
            <a:off x="2935138" y="3322685"/>
            <a:ext cx="1092706" cy="567266"/>
          </a:xfrm>
          <a:prstGeom prst="rect">
            <a:avLst/>
          </a:prstGeom>
        </p:spPr>
      </p:pic>
      <p:pic>
        <p:nvPicPr>
          <p:cNvPr id="20" name="Picture 19" descr="pound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7529">
            <a:off x="3362878" y="2645331"/>
            <a:ext cx="1092706" cy="567266"/>
          </a:xfrm>
          <a:prstGeom prst="rect">
            <a:avLst/>
          </a:prstGeom>
        </p:spPr>
      </p:pic>
      <p:pic>
        <p:nvPicPr>
          <p:cNvPr id="21" name="Picture 20" descr="pound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0693">
            <a:off x="5186348" y="2933568"/>
            <a:ext cx="1092706" cy="567266"/>
          </a:xfrm>
          <a:prstGeom prst="rect">
            <a:avLst/>
          </a:prstGeom>
        </p:spPr>
      </p:pic>
      <p:pic>
        <p:nvPicPr>
          <p:cNvPr id="22" name="Picture 21" descr="pound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3564" y="3896915"/>
            <a:ext cx="1092706" cy="567266"/>
          </a:xfrm>
          <a:prstGeom prst="rect">
            <a:avLst/>
          </a:prstGeom>
        </p:spPr>
      </p:pic>
      <p:pic>
        <p:nvPicPr>
          <p:cNvPr id="24" name="Picture 23" descr="pound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3388">
            <a:off x="2306319" y="4495132"/>
            <a:ext cx="1092706" cy="567266"/>
          </a:xfrm>
          <a:prstGeom prst="rect">
            <a:avLst/>
          </a:prstGeom>
        </p:spPr>
      </p:pic>
      <p:pic>
        <p:nvPicPr>
          <p:cNvPr id="25" name="Picture 24" descr="pound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3388">
            <a:off x="3610002" y="5053836"/>
            <a:ext cx="892474" cy="567266"/>
          </a:xfrm>
          <a:prstGeom prst="rect">
            <a:avLst/>
          </a:prstGeom>
        </p:spPr>
      </p:pic>
      <p:pic>
        <p:nvPicPr>
          <p:cNvPr id="26" name="Picture 25" descr="pound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4119">
            <a:off x="4021363" y="3971142"/>
            <a:ext cx="1092706" cy="567266"/>
          </a:xfrm>
          <a:prstGeom prst="rect">
            <a:avLst/>
          </a:prstGeom>
        </p:spPr>
      </p:pic>
      <p:pic>
        <p:nvPicPr>
          <p:cNvPr id="27" name="Picture 26" descr="pound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4119">
            <a:off x="5532141" y="4840215"/>
            <a:ext cx="899742" cy="46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99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22"/>
          <a:stretch/>
        </p:blipFill>
        <p:spPr>
          <a:xfrm>
            <a:off x="9275283" y="204457"/>
            <a:ext cx="2688117" cy="303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192546"/>
            <a:ext cx="1079500" cy="404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491" y="174396"/>
            <a:ext cx="749300" cy="44790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77800" y="110560"/>
            <a:ext cx="5727700" cy="28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800" b="1" dirty="0"/>
              <a:t>How can we </a:t>
            </a:r>
            <a:r>
              <a:rPr lang="en-US" sz="2800" b="1"/>
              <a:t>avoid another </a:t>
            </a:r>
            <a:r>
              <a:rPr lang="en-US" sz="2800" b="1" dirty="0"/>
              <a:t>crisis?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36602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0" y="6497603"/>
            <a:ext cx="1344706" cy="378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200" b="1"/>
              <a:t>Daniela Gabor</a:t>
            </a:r>
            <a:endParaRPr lang="en-US" sz="28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76617" y="1053675"/>
            <a:ext cx="6572250" cy="66494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Shortage of safe assets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270318" y="5147053"/>
            <a:ext cx="4286249" cy="132343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Financial innovation solution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64033" y="5147053"/>
            <a:ext cx="3642562" cy="132343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Public debt solution</a:t>
            </a:r>
          </a:p>
        </p:txBody>
      </p:sp>
      <p:pic>
        <p:nvPicPr>
          <p:cNvPr id="15" name="Picture 14" descr="pool of cas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747" y="2066660"/>
            <a:ext cx="5137394" cy="2337268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4132485" y="4469651"/>
            <a:ext cx="550333" cy="5250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470469" y="4469651"/>
            <a:ext cx="957126" cy="5250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30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195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age of asset management (Haldane 2014),  the other side of the demise of the welfare state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Mügge</dc:creator>
  <cp:lastModifiedBy>Naomi Fowler</cp:lastModifiedBy>
  <cp:revision>11</cp:revision>
  <dcterms:created xsi:type="dcterms:W3CDTF">2017-09-13T15:09:55Z</dcterms:created>
  <dcterms:modified xsi:type="dcterms:W3CDTF">2017-10-09T10:57:04Z</dcterms:modified>
</cp:coreProperties>
</file>