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9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0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2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3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4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63" r:id="rId1"/>
    <p:sldMasterId id="2147486325" r:id="rId2"/>
    <p:sldMasterId id="2147486350" r:id="rId3"/>
    <p:sldMasterId id="2147486388" r:id="rId4"/>
    <p:sldMasterId id="2147486444" r:id="rId5"/>
    <p:sldMasterId id="2147486550" r:id="rId6"/>
    <p:sldMasterId id="2147486576" r:id="rId7"/>
    <p:sldMasterId id="2147486724" r:id="rId8"/>
    <p:sldMasterId id="2147486840" r:id="rId9"/>
    <p:sldMasterId id="2147486852" r:id="rId10"/>
    <p:sldMasterId id="2147486927" r:id="rId11"/>
    <p:sldMasterId id="2147487055" r:id="rId12"/>
    <p:sldMasterId id="2147487160" r:id="rId13"/>
    <p:sldMasterId id="2147487328" r:id="rId14"/>
    <p:sldMasterId id="2147487535" r:id="rId15"/>
    <p:sldMasterId id="2147487587" r:id="rId16"/>
    <p:sldMasterId id="2147487665" r:id="rId17"/>
    <p:sldMasterId id="2147487728" r:id="rId18"/>
    <p:sldMasterId id="2147487788" r:id="rId19"/>
    <p:sldMasterId id="2147487804" r:id="rId20"/>
    <p:sldMasterId id="2147487820" r:id="rId21"/>
    <p:sldMasterId id="2147487852" r:id="rId22"/>
    <p:sldMasterId id="2147487864" r:id="rId23"/>
    <p:sldMasterId id="2147487876" r:id="rId24"/>
    <p:sldMasterId id="2147487928" r:id="rId25"/>
  </p:sldMasterIdLst>
  <p:notesMasterIdLst>
    <p:notesMasterId r:id="rId82"/>
  </p:notesMasterIdLst>
  <p:handoutMasterIdLst>
    <p:handoutMasterId r:id="rId83"/>
  </p:handoutMasterIdLst>
  <p:sldIdLst>
    <p:sldId id="1225" r:id="rId26"/>
    <p:sldId id="806" r:id="rId27"/>
    <p:sldId id="1263" r:id="rId28"/>
    <p:sldId id="1265" r:id="rId29"/>
    <p:sldId id="1312" r:id="rId30"/>
    <p:sldId id="1146" r:id="rId31"/>
    <p:sldId id="1332" r:id="rId32"/>
    <p:sldId id="1081" r:id="rId33"/>
    <p:sldId id="1264" r:id="rId34"/>
    <p:sldId id="1333" r:id="rId35"/>
    <p:sldId id="1336" r:id="rId36"/>
    <p:sldId id="1262" r:id="rId37"/>
    <p:sldId id="1352" r:id="rId38"/>
    <p:sldId id="1354" r:id="rId39"/>
    <p:sldId id="1358" r:id="rId40"/>
    <p:sldId id="1347" r:id="rId41"/>
    <p:sldId id="1348" r:id="rId42"/>
    <p:sldId id="981" r:id="rId43"/>
    <p:sldId id="1335" r:id="rId44"/>
    <p:sldId id="1244" r:id="rId45"/>
    <p:sldId id="1243" r:id="rId46"/>
    <p:sldId id="1297" r:id="rId47"/>
    <p:sldId id="1357" r:id="rId48"/>
    <p:sldId id="923" r:id="rId49"/>
    <p:sldId id="1179" r:id="rId50"/>
    <p:sldId id="1307" r:id="rId51"/>
    <p:sldId id="984" r:id="rId52"/>
    <p:sldId id="1104" r:id="rId53"/>
    <p:sldId id="1281" r:id="rId54"/>
    <p:sldId id="1326" r:id="rId55"/>
    <p:sldId id="1182" r:id="rId56"/>
    <p:sldId id="982" r:id="rId57"/>
    <p:sldId id="1359" r:id="rId58"/>
    <p:sldId id="1361" r:id="rId59"/>
    <p:sldId id="1327" r:id="rId60"/>
    <p:sldId id="1328" r:id="rId61"/>
    <p:sldId id="1299" r:id="rId62"/>
    <p:sldId id="1313" r:id="rId63"/>
    <p:sldId id="1314" r:id="rId64"/>
    <p:sldId id="1304" r:id="rId65"/>
    <p:sldId id="1319" r:id="rId66"/>
    <p:sldId id="1321" r:id="rId67"/>
    <p:sldId id="1324" r:id="rId68"/>
    <p:sldId id="1329" r:id="rId69"/>
    <p:sldId id="1331" r:id="rId70"/>
    <p:sldId id="1288" r:id="rId71"/>
    <p:sldId id="1026" r:id="rId72"/>
    <p:sldId id="1306" r:id="rId73"/>
    <p:sldId id="1006" r:id="rId74"/>
    <p:sldId id="1330" r:id="rId75"/>
    <p:sldId id="1190" r:id="rId76"/>
    <p:sldId id="1217" r:id="rId77"/>
    <p:sldId id="1360" r:id="rId78"/>
    <p:sldId id="1355" r:id="rId79"/>
    <p:sldId id="1030" r:id="rId80"/>
    <p:sldId id="1224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DDA"/>
    <a:srgbClr val="C21102"/>
    <a:srgbClr val="FF2A81"/>
    <a:srgbClr val="FF5975"/>
    <a:srgbClr val="FFECF4"/>
    <a:srgbClr val="FFCC33"/>
    <a:srgbClr val="090CFF"/>
    <a:srgbClr val="346DFF"/>
    <a:srgbClr val="E4FF21"/>
    <a:srgbClr val="A01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 horzBarState="maximized">
    <p:restoredLeft sz="15967" autoAdjust="0"/>
    <p:restoredTop sz="96484" autoAdjust="0"/>
  </p:normalViewPr>
  <p:slideViewPr>
    <p:cSldViewPr>
      <p:cViewPr>
        <p:scale>
          <a:sx n="100" d="100"/>
          <a:sy n="100" d="100"/>
        </p:scale>
        <p:origin x="-1480" y="-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-27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5.xml"/><Relationship Id="rId31" Type="http://schemas.openxmlformats.org/officeDocument/2006/relationships/slide" Target="slides/slide6.xml"/><Relationship Id="rId32" Type="http://schemas.openxmlformats.org/officeDocument/2006/relationships/slide" Target="slides/slide7.xml"/><Relationship Id="rId33" Type="http://schemas.openxmlformats.org/officeDocument/2006/relationships/slide" Target="slides/slide8.xml"/><Relationship Id="rId34" Type="http://schemas.openxmlformats.org/officeDocument/2006/relationships/slide" Target="slides/slide9.xml"/><Relationship Id="rId35" Type="http://schemas.openxmlformats.org/officeDocument/2006/relationships/slide" Target="slides/slide10.xml"/><Relationship Id="rId36" Type="http://schemas.openxmlformats.org/officeDocument/2006/relationships/slide" Target="slides/slide11.xml"/><Relationship Id="rId37" Type="http://schemas.openxmlformats.org/officeDocument/2006/relationships/slide" Target="slides/slide12.xml"/><Relationship Id="rId38" Type="http://schemas.openxmlformats.org/officeDocument/2006/relationships/slide" Target="slides/slide13.xml"/><Relationship Id="rId39" Type="http://schemas.openxmlformats.org/officeDocument/2006/relationships/slide" Target="slides/slide14.xml"/><Relationship Id="rId50" Type="http://schemas.openxmlformats.org/officeDocument/2006/relationships/slide" Target="slides/slide25.xml"/><Relationship Id="rId51" Type="http://schemas.openxmlformats.org/officeDocument/2006/relationships/slide" Target="slides/slide26.xml"/><Relationship Id="rId52" Type="http://schemas.openxmlformats.org/officeDocument/2006/relationships/slide" Target="slides/slide27.xml"/><Relationship Id="rId53" Type="http://schemas.openxmlformats.org/officeDocument/2006/relationships/slide" Target="slides/slide28.xml"/><Relationship Id="rId54" Type="http://schemas.openxmlformats.org/officeDocument/2006/relationships/slide" Target="slides/slide29.xml"/><Relationship Id="rId55" Type="http://schemas.openxmlformats.org/officeDocument/2006/relationships/slide" Target="slides/slide30.xml"/><Relationship Id="rId56" Type="http://schemas.openxmlformats.org/officeDocument/2006/relationships/slide" Target="slides/slide31.xml"/><Relationship Id="rId57" Type="http://schemas.openxmlformats.org/officeDocument/2006/relationships/slide" Target="slides/slide32.xml"/><Relationship Id="rId58" Type="http://schemas.openxmlformats.org/officeDocument/2006/relationships/slide" Target="slides/slide33.xml"/><Relationship Id="rId59" Type="http://schemas.openxmlformats.org/officeDocument/2006/relationships/slide" Target="slides/slide34.xml"/><Relationship Id="rId70" Type="http://schemas.openxmlformats.org/officeDocument/2006/relationships/slide" Target="slides/slide45.xml"/><Relationship Id="rId71" Type="http://schemas.openxmlformats.org/officeDocument/2006/relationships/slide" Target="slides/slide46.xml"/><Relationship Id="rId72" Type="http://schemas.openxmlformats.org/officeDocument/2006/relationships/slide" Target="slides/slide47.xml"/><Relationship Id="rId73" Type="http://schemas.openxmlformats.org/officeDocument/2006/relationships/slide" Target="slides/slide48.xml"/><Relationship Id="rId74" Type="http://schemas.openxmlformats.org/officeDocument/2006/relationships/slide" Target="slides/slide49.xml"/><Relationship Id="rId75" Type="http://schemas.openxmlformats.org/officeDocument/2006/relationships/slide" Target="slides/slide50.xml"/><Relationship Id="rId76" Type="http://schemas.openxmlformats.org/officeDocument/2006/relationships/slide" Target="slides/slide51.xml"/><Relationship Id="rId77" Type="http://schemas.openxmlformats.org/officeDocument/2006/relationships/slide" Target="slides/slide52.xml"/><Relationship Id="rId78" Type="http://schemas.openxmlformats.org/officeDocument/2006/relationships/slide" Target="slides/slide53.xml"/><Relationship Id="rId79" Type="http://schemas.openxmlformats.org/officeDocument/2006/relationships/slide" Target="slides/slide54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" Target="slides/slide1.xml"/><Relationship Id="rId27" Type="http://schemas.openxmlformats.org/officeDocument/2006/relationships/slide" Target="slides/slide2.xml"/><Relationship Id="rId28" Type="http://schemas.openxmlformats.org/officeDocument/2006/relationships/slide" Target="slides/slide3.xml"/><Relationship Id="rId29" Type="http://schemas.openxmlformats.org/officeDocument/2006/relationships/slide" Target="slides/slide4.xml"/><Relationship Id="rId40" Type="http://schemas.openxmlformats.org/officeDocument/2006/relationships/slide" Target="slides/slide15.xml"/><Relationship Id="rId41" Type="http://schemas.openxmlformats.org/officeDocument/2006/relationships/slide" Target="slides/slide16.xml"/><Relationship Id="rId42" Type="http://schemas.openxmlformats.org/officeDocument/2006/relationships/slide" Target="slides/slide17.xml"/><Relationship Id="rId43" Type="http://schemas.openxmlformats.org/officeDocument/2006/relationships/slide" Target="slides/slide18.xml"/><Relationship Id="rId44" Type="http://schemas.openxmlformats.org/officeDocument/2006/relationships/slide" Target="slides/slide19.xml"/><Relationship Id="rId45" Type="http://schemas.openxmlformats.org/officeDocument/2006/relationships/slide" Target="slides/slide20.xml"/><Relationship Id="rId46" Type="http://schemas.openxmlformats.org/officeDocument/2006/relationships/slide" Target="slides/slide21.xml"/><Relationship Id="rId47" Type="http://schemas.openxmlformats.org/officeDocument/2006/relationships/slide" Target="slides/slide22.xml"/><Relationship Id="rId48" Type="http://schemas.openxmlformats.org/officeDocument/2006/relationships/slide" Target="slides/slide23.xml"/><Relationship Id="rId49" Type="http://schemas.openxmlformats.org/officeDocument/2006/relationships/slide" Target="slides/slide24.xml"/><Relationship Id="rId60" Type="http://schemas.openxmlformats.org/officeDocument/2006/relationships/slide" Target="slides/slide35.xml"/><Relationship Id="rId61" Type="http://schemas.openxmlformats.org/officeDocument/2006/relationships/slide" Target="slides/slide36.xml"/><Relationship Id="rId62" Type="http://schemas.openxmlformats.org/officeDocument/2006/relationships/slide" Target="slides/slide37.xml"/><Relationship Id="rId63" Type="http://schemas.openxmlformats.org/officeDocument/2006/relationships/slide" Target="slides/slide38.xml"/><Relationship Id="rId64" Type="http://schemas.openxmlformats.org/officeDocument/2006/relationships/slide" Target="slides/slide39.xml"/><Relationship Id="rId65" Type="http://schemas.openxmlformats.org/officeDocument/2006/relationships/slide" Target="slides/slide40.xml"/><Relationship Id="rId66" Type="http://schemas.openxmlformats.org/officeDocument/2006/relationships/slide" Target="slides/slide41.xml"/><Relationship Id="rId67" Type="http://schemas.openxmlformats.org/officeDocument/2006/relationships/slide" Target="slides/slide42.xml"/><Relationship Id="rId68" Type="http://schemas.openxmlformats.org/officeDocument/2006/relationships/slide" Target="slides/slide43.xml"/><Relationship Id="rId69" Type="http://schemas.openxmlformats.org/officeDocument/2006/relationships/slide" Target="slides/slide44.xml"/><Relationship Id="rId80" Type="http://schemas.openxmlformats.org/officeDocument/2006/relationships/slide" Target="slides/slide55.xml"/><Relationship Id="rId8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Henry:Desktop:BIGBILLSREVISITED:NEW082014US$100Bills+OtherCurrencyVelocity1970-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Henry:Desktop:EUROSANALYSIS7201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 smtClean="0"/>
              <a:t>Global</a:t>
            </a:r>
            <a:r>
              <a:rPr lang="en-US" sz="1800" baseline="0" dirty="0" smtClean="0"/>
              <a:t> Offshore Haven Financial Wealth, </a:t>
            </a:r>
          </a:p>
          <a:p>
            <a:pPr>
              <a:defRPr/>
            </a:pPr>
            <a:r>
              <a:rPr lang="en-US" sz="1800" baseline="0" dirty="0" smtClean="0"/>
              <a:t>1992-2014 ($Trillions</a:t>
            </a:r>
            <a:r>
              <a:rPr lang="en-US" baseline="0" dirty="0" smtClean="0"/>
              <a:t>)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'[2]CHART REVISED OFFSHORE ASSETS'!$D$48</c:f>
              <c:strCache>
                <c:ptCount val="1"/>
                <c:pt idx="0">
                  <c:v>CROSS BORDER DEPOSITS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'[2]CHART REVISED OFFSHORE ASSETS'!$E$47:$Y$47</c:f>
              <c:numCache>
                <c:formatCode>0</c:formatCode>
                <c:ptCount val="21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  <c:pt idx="18">
                  <c:v>2011.0</c:v>
                </c:pt>
                <c:pt idx="19">
                  <c:v>2012.0</c:v>
                </c:pt>
                <c:pt idx="20">
                  <c:v>2013.0</c:v>
                </c:pt>
              </c:numCache>
            </c:numRef>
          </c:cat>
          <c:val>
            <c:numRef>
              <c:f>'[2]CHART REVISED OFFSHORE ASSETS'!$E$48:$Y$48</c:f>
              <c:numCache>
                <c:formatCode>"$"#,##0.00_);\("$"#,##0.00\)</c:formatCode>
                <c:ptCount val="21"/>
                <c:pt idx="0">
                  <c:v>1.4369</c:v>
                </c:pt>
                <c:pt idx="1">
                  <c:v>1.6411</c:v>
                </c:pt>
                <c:pt idx="2">
                  <c:v>2.2161</c:v>
                </c:pt>
                <c:pt idx="3">
                  <c:v>1.90779</c:v>
                </c:pt>
                <c:pt idx="4">
                  <c:v>2.091826</c:v>
                </c:pt>
                <c:pt idx="5">
                  <c:v>2.227982</c:v>
                </c:pt>
                <c:pt idx="6">
                  <c:v>2.23952</c:v>
                </c:pt>
                <c:pt idx="7">
                  <c:v>2.445474</c:v>
                </c:pt>
                <c:pt idx="8">
                  <c:v>2.777634</c:v>
                </c:pt>
                <c:pt idx="9">
                  <c:v>3.186233</c:v>
                </c:pt>
                <c:pt idx="10">
                  <c:v>4.158499999999997</c:v>
                </c:pt>
                <c:pt idx="11">
                  <c:v>4.632523</c:v>
                </c:pt>
                <c:pt idx="12">
                  <c:v>4.7442</c:v>
                </c:pt>
                <c:pt idx="13">
                  <c:v>6.0294</c:v>
                </c:pt>
                <c:pt idx="14">
                  <c:v>7.4168</c:v>
                </c:pt>
                <c:pt idx="15">
                  <c:v>7.006721</c:v>
                </c:pt>
                <c:pt idx="16">
                  <c:v>6.6436</c:v>
                </c:pt>
                <c:pt idx="17">
                  <c:v>7.051931</c:v>
                </c:pt>
                <c:pt idx="18">
                  <c:v>6.8902</c:v>
                </c:pt>
                <c:pt idx="19">
                  <c:v>7.1682</c:v>
                </c:pt>
                <c:pt idx="20">
                  <c:v>7.46078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'[2]CHART REVISED OFFSHORE ASSETS'!$D$49</c:f>
              <c:strCache>
                <c:ptCount val="1"/>
                <c:pt idx="0">
                  <c:v>MIN - FINANCIAL CROSS-BORDER WEALTH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'[2]CHART REVISED OFFSHORE ASSETS'!$E$47:$Y$47</c:f>
              <c:numCache>
                <c:formatCode>0</c:formatCode>
                <c:ptCount val="21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  <c:pt idx="18">
                  <c:v>2011.0</c:v>
                </c:pt>
                <c:pt idx="19">
                  <c:v>2012.0</c:v>
                </c:pt>
                <c:pt idx="20">
                  <c:v>2013.0</c:v>
                </c:pt>
              </c:numCache>
            </c:numRef>
          </c:cat>
          <c:val>
            <c:numRef>
              <c:f>'[2]CHART REVISED OFFSHORE ASSETS'!$E$49:$Y$49</c:f>
              <c:numCache>
                <c:formatCode>"$"#,##0.00_);\("$"#,##0.00\)</c:formatCode>
                <c:ptCount val="21"/>
                <c:pt idx="0">
                  <c:v>4.310700000000001</c:v>
                </c:pt>
                <c:pt idx="1">
                  <c:v>4.9233</c:v>
                </c:pt>
                <c:pt idx="2">
                  <c:v>6.6483</c:v>
                </c:pt>
                <c:pt idx="3">
                  <c:v>5.514899999999995</c:v>
                </c:pt>
                <c:pt idx="4">
                  <c:v>6.0537</c:v>
                </c:pt>
                <c:pt idx="5">
                  <c:v>6.4116</c:v>
                </c:pt>
                <c:pt idx="6">
                  <c:v>6.6966</c:v>
                </c:pt>
                <c:pt idx="7">
                  <c:v>7.1736</c:v>
                </c:pt>
                <c:pt idx="8">
                  <c:v>8.1237</c:v>
                </c:pt>
                <c:pt idx="9">
                  <c:v>9.3312</c:v>
                </c:pt>
                <c:pt idx="10">
                  <c:v>11.6808</c:v>
                </c:pt>
                <c:pt idx="11">
                  <c:v>13.698</c:v>
                </c:pt>
                <c:pt idx="12">
                  <c:v>14.043</c:v>
                </c:pt>
                <c:pt idx="13">
                  <c:v>17.8374</c:v>
                </c:pt>
                <c:pt idx="14">
                  <c:v>22.3692</c:v>
                </c:pt>
                <c:pt idx="15">
                  <c:v>20.99961</c:v>
                </c:pt>
                <c:pt idx="16">
                  <c:v>19.9308</c:v>
                </c:pt>
                <c:pt idx="17">
                  <c:v>21.155793</c:v>
                </c:pt>
                <c:pt idx="18">
                  <c:v>20.6706</c:v>
                </c:pt>
                <c:pt idx="19">
                  <c:v>21.5046</c:v>
                </c:pt>
                <c:pt idx="20">
                  <c:v>22.38234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'[2]CHART REVISED OFFSHORE ASSETS'!$D$50</c:f>
              <c:strCache>
                <c:ptCount val="1"/>
                <c:pt idx="0">
                  <c:v>MAX - FINANCIAL CROSS-BORDER WEALTH</c:v>
                </c:pt>
              </c:strCache>
            </c:strRef>
          </c:tx>
          <c:spPr>
            <a:ln>
              <a:solidFill>
                <a:schemeClr val="bg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'[2]CHART REVISED OFFSHORE ASSETS'!$E$47:$Y$47</c:f>
              <c:numCache>
                <c:formatCode>0</c:formatCode>
                <c:ptCount val="21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  <c:pt idx="18">
                  <c:v>2011.0</c:v>
                </c:pt>
                <c:pt idx="19">
                  <c:v>2012.0</c:v>
                </c:pt>
                <c:pt idx="20">
                  <c:v>2013.0</c:v>
                </c:pt>
              </c:numCache>
            </c:numRef>
          </c:cat>
          <c:val>
            <c:numRef>
              <c:f>'[2]CHART REVISED OFFSHORE ASSETS'!$E$50:$Y$50</c:f>
              <c:numCache>
                <c:formatCode>"$"#,##0.00_);\("$"#,##0.00\)</c:formatCode>
                <c:ptCount val="21"/>
                <c:pt idx="0">
                  <c:v>6.609739999999999</c:v>
                </c:pt>
                <c:pt idx="1">
                  <c:v>7.549059999999999</c:v>
                </c:pt>
                <c:pt idx="2">
                  <c:v>10.19406</c:v>
                </c:pt>
                <c:pt idx="3">
                  <c:v>8.45618</c:v>
                </c:pt>
                <c:pt idx="4">
                  <c:v>9.28234</c:v>
                </c:pt>
                <c:pt idx="5">
                  <c:v>9.83112</c:v>
                </c:pt>
                <c:pt idx="6">
                  <c:v>10.26812</c:v>
                </c:pt>
                <c:pt idx="7">
                  <c:v>10.99952</c:v>
                </c:pt>
                <c:pt idx="8">
                  <c:v>12.45634</c:v>
                </c:pt>
                <c:pt idx="9">
                  <c:v>14.30784</c:v>
                </c:pt>
                <c:pt idx="10">
                  <c:v>17.91056</c:v>
                </c:pt>
                <c:pt idx="11">
                  <c:v>21.0036</c:v>
                </c:pt>
                <c:pt idx="12">
                  <c:v>21.5326</c:v>
                </c:pt>
                <c:pt idx="13">
                  <c:v>27.35068</c:v>
                </c:pt>
                <c:pt idx="14">
                  <c:v>34.29944</c:v>
                </c:pt>
                <c:pt idx="15">
                  <c:v>32.199402</c:v>
                </c:pt>
                <c:pt idx="16">
                  <c:v>30.56056</c:v>
                </c:pt>
                <c:pt idx="17">
                  <c:v>32.4388826</c:v>
                </c:pt>
                <c:pt idx="18">
                  <c:v>31.69492</c:v>
                </c:pt>
                <c:pt idx="19">
                  <c:v>32.97372</c:v>
                </c:pt>
                <c:pt idx="20">
                  <c:v>34.319588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4939960"/>
        <c:axId val="-2142017352"/>
      </c:lineChart>
      <c:catAx>
        <c:axId val="204493996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 baseline="6000"/>
            </a:pPr>
            <a:endParaRPr lang="en-US"/>
          </a:p>
        </c:txPr>
        <c:crossAx val="-2142017352"/>
        <c:crosses val="autoZero"/>
        <c:auto val="1"/>
        <c:lblAlgn val="ctr"/>
        <c:lblOffset val="100"/>
        <c:noMultiLvlLbl val="0"/>
      </c:catAx>
      <c:valAx>
        <c:axId val="-2142017352"/>
        <c:scaling>
          <c:orientation val="minMax"/>
        </c:scaling>
        <c:delete val="0"/>
        <c:axPos val="l"/>
        <c:majorGridlines/>
        <c:numFmt formatCode="&quot;$&quot;#,##0_);\(&quot;$&quot;#,##0\)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449399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 Banco de Espana'!$M$51</c:f>
              <c:strCache>
                <c:ptCount val="1"/>
                <c:pt idx="0">
                  <c:v>Non BdEsp E500s</c:v>
                </c:pt>
              </c:strCache>
            </c:strRef>
          </c:tx>
          <c:spPr>
            <a:solidFill>
              <a:schemeClr val="bg1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numRef>
              <c:f>' Banco de Espana'!$L$52:$L$63</c:f>
              <c:numCache>
                <c:formatCode>General</c:formatCode>
                <c:ptCount val="12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  <c:pt idx="11">
                  <c:v>2013.0</c:v>
                </c:pt>
              </c:numCache>
            </c:numRef>
          </c:cat>
          <c:val>
            <c:numRef>
              <c:f>' Banco de Espana'!$M$52:$M$63</c:f>
              <c:numCache>
                <c:formatCode>[$€-2]\ #,##0.0</c:formatCode>
                <c:ptCount val="12"/>
                <c:pt idx="0">
                  <c:v>69.104049</c:v>
                </c:pt>
                <c:pt idx="1">
                  <c:v>95.708759</c:v>
                </c:pt>
                <c:pt idx="2">
                  <c:v>118.359389</c:v>
                </c:pt>
                <c:pt idx="3">
                  <c:v>137.833251</c:v>
                </c:pt>
                <c:pt idx="4">
                  <c:v>153.793</c:v>
                </c:pt>
                <c:pt idx="5">
                  <c:v>169.541</c:v>
                </c:pt>
                <c:pt idx="6">
                  <c:v>208.757</c:v>
                </c:pt>
                <c:pt idx="7">
                  <c:v>227.515</c:v>
                </c:pt>
                <c:pt idx="8">
                  <c:v>235.656</c:v>
                </c:pt>
                <c:pt idx="9">
                  <c:v>249.179</c:v>
                </c:pt>
                <c:pt idx="10">
                  <c:v>247.217</c:v>
                </c:pt>
                <c:pt idx="11">
                  <c:v>246.959</c:v>
                </c:pt>
              </c:numCache>
            </c:numRef>
          </c:val>
        </c:ser>
        <c:ser>
          <c:idx val="1"/>
          <c:order val="1"/>
          <c:tx>
            <c:strRef>
              <c:f>' Banco de Espana'!$N$51</c:f>
              <c:strCache>
                <c:ptCount val="1"/>
                <c:pt idx="0">
                  <c:v>Banco de Espana E500s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 Banco de Espana'!$L$52:$L$63</c:f>
              <c:numCache>
                <c:formatCode>General</c:formatCode>
                <c:ptCount val="12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  <c:pt idx="11">
                  <c:v>2013.0</c:v>
                </c:pt>
              </c:numCache>
            </c:numRef>
          </c:cat>
          <c:val>
            <c:numRef>
              <c:f>' Banco de Espana'!$N$52:$N$63</c:f>
              <c:numCache>
                <c:formatCode>[$€-2]\ #,##0.0</c:formatCode>
                <c:ptCount val="12"/>
                <c:pt idx="0">
                  <c:v>14.295951</c:v>
                </c:pt>
                <c:pt idx="1">
                  <c:v>23.491241</c:v>
                </c:pt>
                <c:pt idx="2">
                  <c:v>34.740611</c:v>
                </c:pt>
                <c:pt idx="3">
                  <c:v>47.366749</c:v>
                </c:pt>
                <c:pt idx="4">
                  <c:v>55.907</c:v>
                </c:pt>
                <c:pt idx="5">
                  <c:v>56.759</c:v>
                </c:pt>
                <c:pt idx="6">
                  <c:v>56.243</c:v>
                </c:pt>
                <c:pt idx="7">
                  <c:v>54.385</c:v>
                </c:pt>
                <c:pt idx="8">
                  <c:v>52.244</c:v>
                </c:pt>
                <c:pt idx="9">
                  <c:v>50.421</c:v>
                </c:pt>
                <c:pt idx="10">
                  <c:v>46.483</c:v>
                </c:pt>
                <c:pt idx="11">
                  <c:v>43.341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41260952"/>
        <c:axId val="-2141280648"/>
        <c:axId val="0"/>
      </c:bar3DChart>
      <c:catAx>
        <c:axId val="-2141260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1280648"/>
        <c:crosses val="autoZero"/>
        <c:auto val="1"/>
        <c:lblAlgn val="ctr"/>
        <c:lblOffset val="100"/>
        <c:noMultiLvlLbl val="0"/>
      </c:catAx>
      <c:valAx>
        <c:axId val="-2141280648"/>
        <c:scaling>
          <c:orientation val="minMax"/>
        </c:scaling>
        <c:delete val="0"/>
        <c:axPos val="l"/>
        <c:majorGridlines/>
        <c:numFmt formatCode="[$€-2]\ #,##0.0" sourceLinked="1"/>
        <c:majorTickMark val="out"/>
        <c:minorTickMark val="out"/>
        <c:tickLblPos val="nextTo"/>
        <c:crossAx val="-21412609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56E9B24-BAA7-EF4A-8F09-8D4F58201D5A}" type="datetime1">
              <a:rPr lang="en-US" smtClean="0"/>
              <a:t>09/05/16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5EA3543-669C-FE42-826F-B55983B120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44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DDFE6DD-B9A5-E44D-92D4-9254CA0DD3CF}" type="datetime1">
              <a:rPr lang="en-US" smtClean="0"/>
              <a:t>09/05/16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5529A07-8F5C-0A4E-ABFC-903661B1C5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510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Purpose of today’s presentation: to provide</a:t>
            </a:r>
            <a:r>
              <a:rPr lang="en-US" baseline="0" dirty="0" smtClean="0"/>
              <a:t> an overview of recent empirical work on several key “pathologies” of tax havens.</a:t>
            </a:r>
          </a:p>
          <a:p>
            <a:r>
              <a:rPr lang="en-US" baseline="0" dirty="0" smtClean="0"/>
              <a:t>-- The number of secrecy jurisdictions has expanded sharply since the 1970s.</a:t>
            </a:r>
          </a:p>
          <a:p>
            <a:r>
              <a:rPr lang="en-US" baseline="0" dirty="0" smtClean="0"/>
              <a:t>-- Now like the “bar scene” in Star Wars:  over in this corner, world’s largest companies parking intellectual property; over there, wealthy elites parking </a:t>
            </a:r>
          </a:p>
          <a:p>
            <a:r>
              <a:rPr lang="en-US" baseline="0" dirty="0" smtClean="0"/>
              <a:t>Their financial assets beyond the reach of tax authorities; a dog’s breakfast of drug dealers, kleptocrats, bribe payers and recipients, insider traders, </a:t>
            </a:r>
          </a:p>
          <a:p>
            <a:r>
              <a:rPr lang="en-US" baseline="0" dirty="0" smtClean="0"/>
              <a:t>Manipulators of corrupt privatization deals; major banks seeking to avoiding regulation,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etc. </a:t>
            </a:r>
          </a:p>
          <a:p>
            <a:r>
              <a:rPr lang="en-US" baseline="0" dirty="0" smtClean="0"/>
              <a:t>-- We’ve long known such abuses existed in general, on a qualitative level…we’ve also had numerous case studies and individual examples.</a:t>
            </a:r>
          </a:p>
          <a:p>
            <a:r>
              <a:rPr lang="en-US" baseline="0" dirty="0" smtClean="0"/>
              <a:t>-- But recently we’ve begun to develop more precise estimates of the overall size and growth of such activities.</a:t>
            </a:r>
          </a:p>
          <a:p>
            <a:r>
              <a:rPr lang="en-US" baseline="0" dirty="0" smtClean="0"/>
              <a:t>-- These estimates not only dramatize the importance of these dubious activities </a:t>
            </a:r>
          </a:p>
          <a:p>
            <a:r>
              <a:rPr lang="en-US" baseline="0" dirty="0" smtClean="0"/>
              <a:t>-- They also help us to identify the key countries and enablers involved in them, and the structure of the overall “haven industry.” </a:t>
            </a:r>
          </a:p>
          <a:p>
            <a:r>
              <a:rPr lang="en-US" baseline="0" dirty="0" smtClean="0"/>
              <a:t>-- That, in turn, should help us design better policy solutions. </a:t>
            </a:r>
          </a:p>
          <a:p>
            <a:r>
              <a:rPr lang="en-US" baseline="0" dirty="0" smtClean="0"/>
              <a:t>-- Here we’ll focus on reviewing recent evidence for four of the most important haven-enabled pathologies:  </a:t>
            </a:r>
          </a:p>
          <a:p>
            <a:r>
              <a:rPr lang="en-US" baseline="0" dirty="0" smtClean="0"/>
              <a:t>1. Dubious finance -- Odious debt, odious privatizations, and the “finance curse.” </a:t>
            </a:r>
          </a:p>
          <a:p>
            <a:r>
              <a:rPr lang="en-US" baseline="0" dirty="0" smtClean="0"/>
              <a:t>2. “Pirate Banking” – the placement of private financial wealth beyond the reach of tax Authorities </a:t>
            </a:r>
          </a:p>
          <a:p>
            <a:r>
              <a:rPr lang="en-US" baseline="0" dirty="0" smtClean="0"/>
              <a:t>3. TNC haven abuses – including commodity transfer pricing abuse, intellectual property transfers, and bribery.</a:t>
            </a:r>
          </a:p>
          <a:p>
            <a:r>
              <a:rPr lang="en-US" baseline="0" dirty="0" smtClean="0"/>
              <a:t>4. Global corporate tax competition – the race to the bottom among country corporate tax rates, which even </a:t>
            </a:r>
          </a:p>
          <a:p>
            <a:r>
              <a:rPr lang="en-US" baseline="0" dirty="0" smtClean="0"/>
              <a:t>Has some countries levying negative tax rates – once subsidies and favorable tax rebates and deductions are fully accounted for. </a:t>
            </a:r>
          </a:p>
          <a:p>
            <a:r>
              <a:rPr lang="en-US" baseline="0" dirty="0" smtClean="0"/>
              <a:t>----- Meeting Notes (4/20/16 17:57) -----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29A07-8F5C-0A4E-ABFC-903661B1C5A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5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855F5-4FC7-1643-A940-57A4DCAFBA41}" type="slidenum">
              <a:rPr lang="en-US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chart</a:t>
            </a:r>
            <a:r>
              <a:rPr lang="en-US" baseline="0" dirty="0" smtClean="0"/>
              <a:t> highlights IMPORTANCE OF THE UNREPORTED OFFSHORE EARNINGS estimates allowed by the STOCKS method.</a:t>
            </a:r>
          </a:p>
          <a:p>
            <a:r>
              <a:rPr lang="en-US" baseline="0" dirty="0" smtClean="0"/>
              <a:t>-- EVEN AFTER initial flows dry up, offshore wealth can continue to grow because of these retained earnings.</a:t>
            </a:r>
          </a:p>
          <a:p>
            <a:r>
              <a:rPr lang="en-US" baseline="0" dirty="0" smtClean="0"/>
              <a:t>-- So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LATIN AMERICA STILL HAS A FLIGHT CAPITAL PROBLEM, though new flight has been reduced…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29A07-8F5C-0A4E-ABFC-903661B1C5A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3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0D097E-7574-DC4C-B16F-F50102064842}" type="slidenum">
              <a:rPr lang="en-US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form of TNC abuse that uses havens – parking of intellectual property in offshore havens, payment of “royalties” based</a:t>
            </a:r>
          </a:p>
          <a:p>
            <a:r>
              <a:rPr lang="en-US" baseline="0" dirty="0" smtClean="0"/>
              <a:t>On inflated valuations of offshore property, leading to low taxes on world’s largest tech companies.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Apple example – china gets $800 mm / $10 billion retail value, rest is largely tax free because </a:t>
            </a:r>
            <a:r>
              <a:rPr lang="en-US" baseline="0" dirty="0" err="1" smtClean="0"/>
              <a:t>intelletual</a:t>
            </a:r>
            <a:r>
              <a:rPr lang="en-US" baseline="0" dirty="0" smtClean="0"/>
              <a:t> prop has been parked offshore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29A07-8F5C-0A4E-ABFC-903661B1C5A0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21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060CBB-7207-7246-80EA-E9CE439CEEA0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critical strategic choice</a:t>
            </a:r>
            <a:r>
              <a:rPr lang="en-US" baseline="0" dirty="0" smtClean="0"/>
              <a:t> by TJN </a:t>
            </a:r>
            <a:r>
              <a:rPr lang="en-US" dirty="0" smtClean="0"/>
              <a:t> – the value of developing new metrics</a:t>
            </a:r>
            <a:r>
              <a:rPr lang="en-US" baseline="0" dirty="0" smtClean="0"/>
              <a:t> in this arena</a:t>
            </a:r>
          </a:p>
          <a:p>
            <a:r>
              <a:rPr lang="en-US" baseline="0" dirty="0" smtClean="0"/>
              <a:t>-- to provide a lightning rod for policy debates/ dramatize importance</a:t>
            </a:r>
          </a:p>
          <a:p>
            <a:r>
              <a:rPr lang="en-US" baseline="0" dirty="0" smtClean="0"/>
              <a:t>-- to understand industry structure</a:t>
            </a:r>
          </a:p>
          <a:p>
            <a:r>
              <a:rPr lang="en-US" baseline="0" dirty="0" smtClean="0"/>
              <a:t>-- to design better policy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Examples:  offshore industry estimates; transfer pricing abuse estimates; intellectual property abuse case studies;  secrecy jurisdiction index </a:t>
            </a:r>
          </a:p>
          <a:p>
            <a:r>
              <a:rPr lang="en-US" baseline="0" dirty="0" smtClean="0"/>
              <a:t>Precise quantification of relative importance of different havens.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29A07-8F5C-0A4E-ABFC-903661B1C5A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06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Another key neoliberal pathology of the global haven industry  -- pirate banking:  world’s largest banks </a:t>
            </a:r>
          </a:p>
          <a:p>
            <a:r>
              <a:rPr lang="en-US" baseline="0" dirty="0" smtClean="0"/>
              <a:t>Made it their most profitable business…: moving money offshore to dodge taxes, protect private wealth </a:t>
            </a:r>
          </a:p>
          <a:p>
            <a:r>
              <a:rPr lang="en-US" baseline="0" dirty="0" smtClean="0"/>
              <a:t>Of the world’s richest people from the state / pol risks/  creditors/ spouses/ partners, etc…comingled with</a:t>
            </a:r>
          </a:p>
          <a:p>
            <a:r>
              <a:rPr lang="en-US" baseline="0" dirty="0" smtClean="0"/>
              <a:t>Criminal $, corruption $, etc…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29A07-8F5C-0A4E-ABFC-903661B1C5A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69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54DB2-D349-6042-A455-8C07A612B26F}" type="slidenum">
              <a:rPr 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large</a:t>
            </a:r>
            <a:r>
              <a:rPr lang="en-US" baseline="0" dirty="0" smtClean="0"/>
              <a:t>?  Like estimating size of black hope</a:t>
            </a:r>
          </a:p>
          <a:p>
            <a:r>
              <a:rPr lang="en-US" baseline="0" dirty="0" smtClean="0"/>
              <a:t>-- Dearth of serious work on this subject from official institutions</a:t>
            </a:r>
          </a:p>
          <a:p>
            <a:r>
              <a:rPr lang="en-US" baseline="0" dirty="0" smtClean="0"/>
              <a:t>-- long history of “capital flight estimates” –JSH and Boyce did original estimates for </a:t>
            </a:r>
            <a:r>
              <a:rPr lang="en-US" baseline="0" dirty="0" err="1" smtClean="0"/>
              <a:t>dev</a:t>
            </a:r>
            <a:r>
              <a:rPr lang="en-US" baseline="0" dirty="0" smtClean="0"/>
              <a:t> countries in 1980s…</a:t>
            </a:r>
          </a:p>
          <a:p>
            <a:r>
              <a:rPr lang="en-US" baseline="0" dirty="0" smtClean="0"/>
              <a:t>-- Recent 2012 study for TJN estimated size and growth from three directions…</a:t>
            </a:r>
          </a:p>
          <a:p>
            <a:r>
              <a:rPr lang="en-US" baseline="0" dirty="0" smtClean="0"/>
              <a:t>-- independent estimation methods: but consistent results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Detailed models of unrecorded capital outflows and accumulated offshore wealth for 139 key source countries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Cross border portfolio model – based on Bank for International Settlements data on cross border deposits by nonbanks.</a:t>
            </a:r>
          </a:p>
          <a:p>
            <a:pPr marL="0" indent="0">
              <a:buNone/>
            </a:pPr>
            <a:r>
              <a:rPr lang="en-US" baseline="0" dirty="0" smtClean="0"/>
              <a:t>…BIS doesn’t reveal full matrix, but enough to say what total offshore portfolios might be worth, given our knowledge of </a:t>
            </a:r>
          </a:p>
          <a:p>
            <a:pPr marL="0" indent="0">
              <a:buNone/>
            </a:pPr>
            <a:r>
              <a:rPr lang="en-US" baseline="0" dirty="0" smtClean="0"/>
              <a:t>Typical investor behavior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ratios of deposits to total net worth</a:t>
            </a:r>
          </a:p>
          <a:p>
            <a:pPr marL="0" indent="0">
              <a:buNone/>
            </a:pPr>
            <a:r>
              <a:rPr lang="en-US" baseline="0" dirty="0" smtClean="0"/>
              <a:t>3. Detailed look at top 50 players in international private banking:  both managed + unmanaged assets (deposits plus brokerage custody assets) as of 12/2010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29A07-8F5C-0A4E-ABFC-903661B1C5A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6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indicator</a:t>
            </a:r>
            <a:r>
              <a:rPr lang="en-US" baseline="0" dirty="0" smtClean="0"/>
              <a:t> – portfolio model using BIS data</a:t>
            </a:r>
          </a:p>
          <a:p>
            <a:r>
              <a:rPr lang="en-US" baseline="0" dirty="0" smtClean="0"/>
              <a:t>-- Still no detailed country-by-country matrix of BIS deposits </a:t>
            </a:r>
          </a:p>
          <a:p>
            <a:r>
              <a:rPr lang="en-US" baseline="0" dirty="0" smtClean="0"/>
              <a:t>-- BIS has only said two things in response:  1. more data will be published in 2014</a:t>
            </a:r>
          </a:p>
          <a:p>
            <a:r>
              <a:rPr lang="en-US" baseline="0" dirty="0" smtClean="0"/>
              <a:t> 2. “We depend for the data on </a:t>
            </a:r>
            <a:r>
              <a:rPr lang="en-US" baseline="0" dirty="0" err="1" smtClean="0"/>
              <a:t>vol</a:t>
            </a:r>
            <a:r>
              <a:rPr lang="en-US" baseline="0" dirty="0" smtClean="0"/>
              <a:t> cooperation of 30 financial centers” </a:t>
            </a:r>
          </a:p>
          <a:p>
            <a:r>
              <a:rPr lang="en-US" baseline="0" dirty="0" smtClean="0"/>
              <a:t>We should demand more details – at least on historical data 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 Scale up factors based on interview with private bankers about typical portfolios…as well as data published by </a:t>
            </a:r>
          </a:p>
          <a:p>
            <a:r>
              <a:rPr lang="en-US" baseline="0" dirty="0" smtClean="0"/>
              <a:t>Banks, researchers on portfolio multiples.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 One reason this is conservative:  leaves out non-financial wealth (huge amount of real estate, yachts, art,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held via offshore vehicles – another $10 trillion…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29A07-8F5C-0A4E-ABFC-903661B1C5A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14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50 </a:t>
            </a:r>
            <a:r>
              <a:rPr lang="en-US" dirty="0" err="1" smtClean="0"/>
              <a:t>intl</a:t>
            </a:r>
            <a:r>
              <a:rPr lang="en-US" dirty="0" smtClean="0"/>
              <a:t> banks -- $12.2</a:t>
            </a:r>
            <a:r>
              <a:rPr lang="en-US" baseline="0" dirty="0" smtClean="0"/>
              <a:t> trillion of managed plus unmanaged HNW private financial assets as of 12/2010</a:t>
            </a:r>
          </a:p>
          <a:p>
            <a:r>
              <a:rPr lang="en-US" baseline="0" dirty="0" smtClean="0"/>
              <a:t>-- top 20 are familiar; same banks as in 3W debt crisis,  2008 financial crisis, bailouts, Libor rigging,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etc.: serial offenders</a:t>
            </a:r>
          </a:p>
          <a:p>
            <a:r>
              <a:rPr lang="en-US" baseline="0" dirty="0" smtClean="0"/>
              <a:t>-- top 10 control half</a:t>
            </a:r>
          </a:p>
          <a:p>
            <a:r>
              <a:rPr lang="en-US" baseline="0" dirty="0" smtClean="0"/>
              <a:t>-- policy implication: get a handle these folks, you’ve made some progress</a:t>
            </a:r>
          </a:p>
          <a:p>
            <a:r>
              <a:rPr lang="en-US" baseline="0" dirty="0" smtClean="0"/>
              <a:t>-- withholding tax on these assets (1% p.a.) enough to finance all ODA debt…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29A07-8F5C-0A4E-ABFC-903661B1C5A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36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FB93D-4997-594B-88A1-8CE8A9499BF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40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2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2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.png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2013" y="1219200"/>
            <a:ext cx="4876800" cy="28194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419600"/>
            <a:ext cx="4343400" cy="1447800"/>
          </a:xfrm>
          <a:effectLst/>
        </p:spPr>
        <p:txBody>
          <a:bodyPr/>
          <a:lstStyle>
            <a:lvl1pPr marL="0" indent="0" algn="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772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772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772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772400" y="6248400"/>
            <a:ext cx="1143000" cy="457200"/>
          </a:xfrm>
        </p:spPr>
        <p:txBody>
          <a:bodyPr/>
          <a:lstStyle>
            <a:lvl1pPr>
              <a:defRPr/>
            </a:lvl1pPr>
          </a:lstStyle>
          <a:p>
            <a:fld id="{824C39F2-4300-1D47-B220-B9D8F8C3CC6D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3071A70-0526-2E45-8DBB-C276A4129641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2086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2004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1050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2114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722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6749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5052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7402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0156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32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DD9FFA-0BFB-5C4E-B20D-AAF90CE56202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3084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2086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2004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1050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2114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722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6749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5052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7402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01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9CE6A57E-FD99-574C-B2D6-A3C1A5743C1F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AAD19-1DBF-0C42-96D3-B3D24A53367C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sk-Force-Logo-Ball_80x8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792162"/>
          </a:xfrm>
        </p:spPr>
        <p:txBody>
          <a:bodyPr/>
          <a:lstStyle>
            <a:lvl1pPr algn="l">
              <a:defRPr sz="40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6A"/>
                </a:solidFill>
                <a:latin typeface="Arial" pitchFamily="34" charset="0"/>
                <a:cs typeface="Arial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2pPr>
            <a:lvl3pPr>
              <a:buSzPct val="50000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CE0C9-5FA5-8D49-8284-6C79953E702B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35679-6479-B242-94A9-02E40B08E2E7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2517F-01A4-7B43-A821-74CCF7CFC70C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AC389-FE09-5847-9FA0-99FA2902B7B9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F78E0-D4C4-7F49-AE1D-6932674CB702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E14D-9CA9-134D-BF5E-4C7FB222182B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16DB1-9B26-7E45-AD27-17BF0A630F49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DF6FC-EA57-F345-847A-7F6BCF30167A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94B99BF2-767E-AD4B-8FF9-EA33FE2E616F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89519-09C3-1342-825E-7CF26F9566BC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4D687-51F2-2F46-9638-2DB3C70D6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579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0C3EB-91C4-8445-993F-A83926B9F6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358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22DF-A878-7449-A953-49E75272E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462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CF63C-EB6F-C04B-8AC3-2E437801A8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160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E26D0-850D-2B45-BE56-E10CE9B825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472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E808E-4CD5-C849-982F-54CC3BA97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9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8B59A-68DB-814D-810E-EE31E107F9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280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7558-DDEA-9E4D-BDDE-C6CF860C5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979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AD386-330D-6A4A-93DF-BEE0B8CEB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75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A34EE-DF02-6A41-826C-20055AB834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827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C10BF-1745-9F46-9EA7-8E8AC1D22C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196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5BF5-ACCD-2C49-94D5-8A969E2D85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914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9707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33642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9289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3347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7906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57412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221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792162"/>
          </a:xfrm>
        </p:spPr>
        <p:txBody>
          <a:bodyPr/>
          <a:lstStyle>
            <a:lvl1pPr algn="l">
              <a:defRPr sz="40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6A"/>
                </a:solidFill>
                <a:latin typeface="Arial" pitchFamily="34" charset="0"/>
                <a:cs typeface="Arial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2pPr>
            <a:lvl3pPr>
              <a:buSzPct val="50000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Task-Force-Logo-Ball_80x8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762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3284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520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7250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6950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2013" y="1219200"/>
            <a:ext cx="4876800" cy="28194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419600"/>
            <a:ext cx="4343400" cy="1447800"/>
          </a:xfrm>
          <a:effectLst/>
        </p:spPr>
        <p:txBody>
          <a:bodyPr/>
          <a:lstStyle>
            <a:lvl1pPr marL="0" indent="0" algn="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772400" y="6248400"/>
            <a:ext cx="1143000" cy="457200"/>
          </a:xfrm>
        </p:spPr>
        <p:txBody>
          <a:bodyPr/>
          <a:lstStyle>
            <a:lvl1pPr>
              <a:defRPr/>
            </a:lvl1pPr>
          </a:lstStyle>
          <a:p>
            <a:fld id="{1D12FDD9-537D-144D-AE3B-6C0EE5C681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850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B80BF-8F23-814C-BFF9-C2AEB30563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63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00BCE-8FB0-B343-A874-4AD40D792D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988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76D6A-8C34-F54E-8657-83524F1E4E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498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BAF97-79B1-1745-AF38-F029F645FB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26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A9118-FEC1-D24E-A033-10FC704409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04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6EE8E-2C2C-5B4F-B52F-83C95AF30E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495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A0063-9AD0-2545-BD22-A20EE543F0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613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534C3-E27C-A547-A26A-E51F73D4C0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64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2C60A3-3453-8A40-B253-C144D44AA7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126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4E903-7E9F-BB43-BBE7-4BAA14015F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40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C0A07-D54B-B54F-B6EB-74DE24CD89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353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F7591-FCDE-1848-A98F-19DB6D58AF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724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E2414-4F3E-4649-82BB-CBD1AD9B2A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5669D-6CC1-5A4A-B53E-AA202C361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91946-79C6-E94D-A8E6-E3F65B4FC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52775-227F-7343-94C9-857FBE782D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46EC2-BB30-7042-9215-39B1DFC6A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3EDFA-B8C5-CD44-8D1D-58235FED99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54A23-0563-4546-A6F1-70C40A4B9D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61781-4AEC-274B-AEA9-6EDCC97316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73610-F939-1449-A838-6642A78CFC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79FC-023E-0D48-BADE-B62B44C261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9621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7340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61F29-2A10-9F4D-9703-1912505211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B931D-ACB1-E34F-9545-53DF88FA5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E990F-BD56-4049-A6AF-AE6E69A71C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55BB-E156-5649-8B7A-146A0E5D9C53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sk-Force-Logo-Ball_80x8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792162"/>
          </a:xfrm>
        </p:spPr>
        <p:txBody>
          <a:bodyPr/>
          <a:lstStyle>
            <a:lvl1pPr algn="l">
              <a:defRPr sz="40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6A"/>
                </a:solidFill>
                <a:latin typeface="Arial" pitchFamily="34" charset="0"/>
                <a:cs typeface="Arial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2pPr>
            <a:lvl3pPr>
              <a:buSzPct val="50000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8EB47-B216-9C49-8E69-67243A121BD0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6F8AA-3BAA-FA4A-B6FD-48BAAA25133A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B1238-0873-9449-B192-8D59E98574E2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C20B9-4718-C840-A189-1B94CE9E17C0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E8D1F-427E-0949-B53B-94B6B4DC78AA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1C584-32F4-6240-A490-E34B5B7000C4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4F2B-E86F-2A4C-ABC5-24531CEC42CB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3F8A4-2C43-184D-A5D6-E77C540494C3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AFD7A-EF92-AC4D-96C7-9A121BF5EDA4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3253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3084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2086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20045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1050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2114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722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6749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50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2144DE-A04F-2C4D-BA03-431AD57A4425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7402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01564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7411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7412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  <p:grpSp>
            <p:nvGrpSpPr>
              <p:cNvPr id="17413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7414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15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16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17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18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19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0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1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2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3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4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5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6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7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8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29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0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1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2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3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4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5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6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7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8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39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0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1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2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3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4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5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6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7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8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49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0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1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2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3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4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5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6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7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8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59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60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61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62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63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7464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</p:grpSp>
          <p:sp>
            <p:nvSpPr>
              <p:cNvPr id="17465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</p:grpSp>
        <p:grpSp>
          <p:nvGrpSpPr>
            <p:cNvPr id="1746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7467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7468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7469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7470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</p:grpSp>
        <p:grpSp>
          <p:nvGrpSpPr>
            <p:cNvPr id="17471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17472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7473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7474" name="Arc 66"/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</p:grpSp>
      </p:grpSp>
      <p:sp>
        <p:nvSpPr>
          <p:cNvPr id="17475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7476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7477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17478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17479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32DD5AF-7087-2E48-8D06-0720A711B8D9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F4282-C6F7-DD4C-BA3B-012DFE02D9A6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165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9DB65-A0A4-6B40-8EBD-5896D663C1E6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8533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D149A-2170-B44D-A221-2E93407D9C90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064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F00A8-B9C5-F346-BD1D-CCCEC2C354E3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908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1301D-A03D-3F40-B5E8-C75832556F3E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188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A0175-1393-C84C-A2DE-C1EF6F3D32CA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2711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B962-61AF-0448-AA45-6DEC6E502802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0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688B5-57A3-394C-B2FC-E2DBC417A468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9805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94447-2871-084C-90C5-4BC4787A6781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1199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934E9-EB7C-9242-9669-1ECA87EC6D55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312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F7D458E-C8A2-4D42-A16B-6E673A558CAD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6814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100C6A1-F8C6-E340-A02D-A4DB52D3922D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971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FAC0609-8015-AB42-A386-55E8580A046C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5382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49DFB7A-5D33-8144-B35E-20F4C5BC0550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7052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grpSp>
            <p:nvGrpSpPr>
              <p:cNvPr id="16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39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</p:grpSp>
          <p:sp>
            <p:nvSpPr>
              <p:cNvPr id="1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</p:grpSp>
        <p:grpSp>
          <p:nvGrpSpPr>
            <p:cNvPr id="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2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3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4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</p:grpSp>
        <p:grpSp>
          <p:nvGrpSpPr>
            <p:cNvPr id="7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9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0" name="Arc 66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17475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7476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52FAC5AA-BFD6-EE4A-ADCA-E3E48BC8948A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6730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6C653-DB57-1846-9472-4B39128D605C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6594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5DB4D-21C7-0349-9E89-7D85C2913053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8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A99A3-0C7D-854A-B94C-53199C3520FD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987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8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9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DC6E2-A1A0-4742-832A-0A3D80321BE4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6745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8641E-1352-D54E-9F5D-42827DF8B7D0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088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5E0C1-6942-8542-8490-491283F997C8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1312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25D0D-A762-CC43-807A-0D6672578411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6367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B6993-B9C1-A045-AA56-9D462665466A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792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6E5EC-0AB0-0446-859B-0635AD5AEA05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0938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5EB29-8D62-894C-9B40-5785C22386DD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4225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B7873-EFF0-5C4D-A0D0-42CA44AB3080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5191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0A7C-4F16-E843-955D-535119561B6D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69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D0785-CA36-6142-8619-C299B91B9487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8854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CD413-E6F0-6A4E-9AD1-24E4914EBEE0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3186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7411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7412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grpSp>
            <p:nvGrpSpPr>
              <p:cNvPr id="17413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7414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15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16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17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18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19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0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1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2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3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4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5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6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7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8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29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0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1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2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3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4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5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6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7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8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39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0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1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2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3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4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5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6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7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8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49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0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1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2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3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4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5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6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7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8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59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60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61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62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63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7464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</p:grpSp>
          <p:sp>
            <p:nvSpPr>
              <p:cNvPr id="17465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</p:grpSp>
        <p:grpSp>
          <p:nvGrpSpPr>
            <p:cNvPr id="1746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7467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7468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7469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7470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</p:grpSp>
        <p:grpSp>
          <p:nvGrpSpPr>
            <p:cNvPr id="17471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17472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7473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7474" name="Arc 66"/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17475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7476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7477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17478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17479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32DD5AF-7087-2E48-8D06-0720A711B8D9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F4282-C6F7-DD4C-BA3B-012DFE02D9A6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1659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9DB65-A0A4-6B40-8EBD-5896D663C1E6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853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D149A-2170-B44D-A221-2E93407D9C90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0643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F00A8-B9C5-F346-BD1D-CCCEC2C354E3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90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1301D-A03D-3F40-B5E8-C75832556F3E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1883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A0175-1393-C84C-A2DE-C1EF6F3D32CA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2711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B962-61AF-0448-AA45-6DEC6E502802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01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688B5-57A3-394C-B2FC-E2DBC417A468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9805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94447-2871-084C-90C5-4BC4787A6781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1199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934E9-EB7C-9242-9669-1ECA87EC6D55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3123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F7D458E-C8A2-4D42-A16B-6E673A558CAD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6814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100C6A1-F8C6-E340-A02D-A4DB52D3922D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9716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FAC0609-8015-AB42-A386-55E8580A046C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5382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49DFB7A-5D33-8144-B35E-20F4C5BC0550}" type="slidenum">
              <a:rPr lang="en-US">
                <a:solidFill>
                  <a:srgbClr val="40458C"/>
                </a:solidFill>
              </a:rPr>
              <a:pPr/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7052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16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9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6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7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Arc 66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4000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00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69F4-E3B0-3144-ADB3-1671073F5548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9D78F-4F7B-1944-A54A-C20ECDD9EFD2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A147-760E-3043-AB36-E44422776867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55BB-E156-5649-8B7A-146A0E5D9C53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DDB8B-7D0A-A847-B5E0-32CB3DA54DE6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8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9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F16EF-7928-964B-9319-4096737D3928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5EFEC-1A9D-3446-A092-F4E8D8D1B9E8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966BA-A543-914E-8121-FEE3376540FC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1C5DD-02A4-4D4D-9720-F79D6AD9C21A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1A803-1E60-0A48-BBBA-BA572B108A75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8D1F5-20DC-754F-80F5-8F7FC1CDEDF0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514E6-004F-8E44-8361-59366A99FA88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37CD1-6114-C04D-83CB-D89BC981992C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6B813-D8CC-EA4A-9922-1170666B5CE5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sk-Force-Logo-Ball_80x8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792162"/>
          </a:xfrm>
        </p:spPr>
        <p:txBody>
          <a:bodyPr/>
          <a:lstStyle>
            <a:lvl1pPr algn="l">
              <a:defRPr sz="40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6A"/>
                </a:solidFill>
                <a:latin typeface="Arial" pitchFamily="34" charset="0"/>
                <a:cs typeface="Arial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2pPr>
            <a:lvl3pPr>
              <a:buSzPct val="50000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DBDAC-3E24-EF4F-A9F3-F0B873E35CBD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C85D7-E2F6-F54B-A12F-55D5D76E3CEA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9D53D-FB8F-EA41-8511-69C76FA0F9D2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sk-Force-Logo-Ball_80x8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792162"/>
          </a:xfrm>
        </p:spPr>
        <p:txBody>
          <a:bodyPr/>
          <a:lstStyle>
            <a:lvl1pPr algn="l">
              <a:defRPr sz="40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6A"/>
                </a:solidFill>
                <a:latin typeface="Arial" pitchFamily="34" charset="0"/>
                <a:cs typeface="Arial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2pPr>
            <a:lvl3pPr>
              <a:buSzPct val="50000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28CBE-EBA4-E94B-8DA7-D8C92B450CEE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B892-101F-B94A-9392-F5D8EE5A0628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979D2-22DB-2844-A148-71B62F25B0A9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2C33C-03AF-0143-8D78-E011AFA58680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9C49E-89E4-5E42-9D9C-AFE12184E937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4D6F-CCC8-9F42-8C1D-7E10E2E7272B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8EB47-B216-9C49-8E69-67243A121BD0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D329-8055-1149-90EE-51D69220873D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06E6D-208D-5F47-A0AC-0E77DB7807FA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4AC3E-292A-504F-A495-F3A0874AC235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9D53D-FB8F-EA41-8511-69C76FA0F9D2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sk-Force-Logo-Ball_80x8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792162"/>
          </a:xfrm>
        </p:spPr>
        <p:txBody>
          <a:bodyPr/>
          <a:lstStyle>
            <a:lvl1pPr algn="l">
              <a:defRPr sz="40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6A"/>
                </a:solidFill>
                <a:latin typeface="Arial" pitchFamily="34" charset="0"/>
                <a:cs typeface="Arial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2pPr>
            <a:lvl3pPr>
              <a:buSzPct val="50000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28CBE-EBA4-E94B-8DA7-D8C92B450CEE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B892-101F-B94A-9392-F5D8EE5A0628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979D2-22DB-2844-A148-71B62F25B0A9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2C33C-03AF-0143-8D78-E011AFA58680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9C49E-89E4-5E42-9D9C-AFE12184E937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6F8AA-3BAA-FA4A-B6FD-48BAAA25133A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4D6F-CCC8-9F42-8C1D-7E10E2E7272B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D329-8055-1149-90EE-51D69220873D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06E6D-208D-5F47-A0AC-0E77DB7807FA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4AC3E-292A-504F-A495-F3A0874AC235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73FB7-FF74-A34D-8ED8-414C2F3098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219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32012-20E6-0148-958A-9688018154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3474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F4FCA-957B-6440-81E1-5021075C74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8960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6034A-D03E-6C4C-BF08-D7452323A6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5510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41A6D-9F8F-A541-8716-250D06EC16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8757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928F7-9B88-6949-9E11-0C143733DD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82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B1238-0873-9449-B192-8D59E98574E2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551B5-9648-F242-A521-7BA79DDC8A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3848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5A556-C910-1A41-8385-4830A2D5F9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4511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3137F-C66C-0C4A-8854-B4AE0853FF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2567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48C487-AE7C-5D47-AA38-804EBE3BFF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9040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9621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7340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56B9F-BDA7-984E-9EA2-63CF58B1A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8232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91E68-8151-0948-88EC-092AE1FB2B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3313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39F56-70CC-1F49-BE81-B647131301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0914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84B75-C34D-F448-8714-A27BE14C90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2967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97761-8E1E-9B4B-B9FF-8CFB55D6D0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8014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424CE-2786-1045-B7DB-D844620768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4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31BF27-475C-194E-832F-F81629DE46AE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C20B9-4718-C840-A189-1B94CE9E17C0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9AE86-A3ED-EE42-BE45-9574329011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8770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7CB68-4621-6549-9715-2B1DEE0A5E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020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B9FCD-6677-8845-8873-5CECA30AA7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137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06895-F238-8448-8850-8E602E8F34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6693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9E154-CE34-9649-9B2B-C2050A033C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2465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2919A-00C9-DF49-A01D-EB6C52CABB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0799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FDE59-362C-B94F-A623-534A4955F5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0938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9621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7340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F7A3C-5E3A-EB4C-913E-44A01393F0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7960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DED84A-6EF4-954B-BBD2-6C6F036B7B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2235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2CB29-25F4-784C-8B2F-E6A090A37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68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E8D1F-427E-0949-B53B-94B6B4DC78AA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1C584-32F4-6240-A490-E34B5B7000C4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4F2B-E86F-2A4C-ABC5-24531CEC42CB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3F8A4-2C43-184D-A5D6-E77C540494C3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AFD7A-EF92-AC4D-96C7-9A121BF5EDA4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9D53D-FB8F-EA41-8511-69C76FA0F9D2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sk-Force-Logo-Ball_80x8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792162"/>
          </a:xfrm>
        </p:spPr>
        <p:txBody>
          <a:bodyPr/>
          <a:lstStyle>
            <a:lvl1pPr algn="l">
              <a:defRPr sz="40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D6A"/>
                </a:solidFill>
                <a:latin typeface="Arial" pitchFamily="34" charset="0"/>
                <a:cs typeface="Arial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2pPr>
            <a:lvl3pPr>
              <a:buSzPct val="50000"/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69A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28CBE-EBA4-E94B-8DA7-D8C92B450CEE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B892-101F-B94A-9392-F5D8EE5A0628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BFF949-E658-BA41-A009-6614CA64EC19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979D2-22DB-2844-A148-71B62F25B0A9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2C33C-03AF-0143-8D78-E011AFA58680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9C49E-89E4-5E42-9D9C-AFE12184E937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4D6F-CCC8-9F42-8C1D-7E10E2E7272B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D329-8055-1149-90EE-51D69220873D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06E6D-208D-5F47-A0AC-0E77DB7807FA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4AC3E-292A-504F-A495-F3A0874AC235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9940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  <p:grpSp>
            <p:nvGrpSpPr>
              <p:cNvPr id="4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39942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43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44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45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46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48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49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0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1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2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3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4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5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6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7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8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59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0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1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2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3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4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5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6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7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8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69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0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1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2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3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4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5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6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7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8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79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0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1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2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3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4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5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6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7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8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89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90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91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9992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</p:grpSp>
          <p:sp>
            <p:nvSpPr>
              <p:cNvPr id="39993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</p:grpSp>
        <p:grpSp>
          <p:nvGrpSpPr>
            <p:cNvPr id="5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39995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  <p:sp>
            <p:nvSpPr>
              <p:cNvPr id="39996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  <p:sp>
            <p:nvSpPr>
              <p:cNvPr id="39997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  <p:sp>
            <p:nvSpPr>
              <p:cNvPr id="39998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</p:grpSp>
        <p:grpSp>
          <p:nvGrpSpPr>
            <p:cNvPr id="6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40000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  <p:sp>
            <p:nvSpPr>
              <p:cNvPr id="40001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  <p:sp>
            <p:nvSpPr>
              <p:cNvPr id="40002" name="Arc 66"/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</p:grpSp>
      </p:grpSp>
      <p:sp>
        <p:nvSpPr>
          <p:cNvPr id="4000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00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005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40006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40007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52187EC-1A83-BB45-9CE0-9ED5C2679FFC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7EE8B9-9A48-9B49-BC9E-F4306FA6D1F9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D5B09C-5CDE-D14E-9527-0FCBEE2D2302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281186-2482-BB40-BF65-2DC8C3C6CCD1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D3E9C8-2DAE-8A47-B5A0-8A0F766E09D5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3FAF561-4A1C-5F4F-AA76-CAE407613B1C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DE9DC3-EA1C-1542-B1D8-4621FB58A88A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25AC91-E7C1-F44F-832F-3E52C5CC93E3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C68504-0B87-754F-8DDF-75D4F553F3D9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90B50F-A852-7646-86AD-BF8024B8CB06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81DF49-311F-3644-917D-12EF3049B9AB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00000B-6043-EE4B-AB4B-7C9E64698A3A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AD2F47F-DE32-A947-8BCF-11900438C4DF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C58A7B1D-9A30-B648-B22F-F7E1EECC559F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DE9326-EE82-6A41-9084-CCA0C174EF96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119A0B7-B8C9-5842-9D18-D84FA7FA9EDE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31FDBDBC-4A27-C94D-81FF-94385F15B5B8}" type="slidenum">
              <a:rPr lang="en-US">
                <a:solidFill>
                  <a:srgbClr val="40458C"/>
                </a:solidFill>
                <a:latin typeface="Tahoma"/>
              </a:rPr>
              <a:pPr/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05BD5-4902-D54F-8B1C-281485B29F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01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8E887-94E3-CB4B-9E84-9E79D8D1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3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FC14A-96B6-1041-ABEE-DA0692426B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49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C3AFB4-B3E7-6D4D-AFE7-814DD8CCDA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679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43958-7146-EF4E-9244-1419C8FB9C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97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9F50E-5449-DC42-A265-DCC0939A15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26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A63C5-DBD8-FE40-A95C-D4CC34A09E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9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AC891-A52A-A948-95B2-5782C8FB4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EFFA44-A5DF-3F40-AD4A-EAFFFBCB4E54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26BC9A-D103-6D45-B576-930F1B10BA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08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0D088-FA4F-B143-90D9-7613CDDD97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351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9621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7340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E34B0-E756-7D42-B917-45D56CA445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825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F7CC5-1552-C84D-85A3-9E1FEF63C0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35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73FB7-FF74-A34D-8ED8-414C2F3098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21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32012-20E6-0148-958A-9688018154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34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F4FCA-957B-6440-81E1-5021075C74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89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6034A-D03E-6C4C-BF08-D7452323A6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551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F41A6D-9F8F-A541-8716-250D06EC16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875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928F7-9B88-6949-9E11-0C143733DD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8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54A55F-5EFC-314A-8068-E539AA955DA7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551B5-9648-F242-A521-7BA79DDC8A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384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5A556-C910-1A41-8385-4830A2D5F9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451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3137F-C66C-0C4A-8854-B4AE0853FF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256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48C487-AE7C-5D47-AA38-804EBE3BFF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904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9621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7340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56B9F-BDA7-984E-9EA2-63CF58B1A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823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91E68-8151-0948-88EC-092AE1FB2B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331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39F56-70CC-1F49-BE81-B647131301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091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BF1F0-F6E0-1F4C-8EA1-ADE8BD049937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84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ED6F6-F2DC-1643-A101-AA34792D150C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182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FDB8C-92A5-D749-B52A-02052DE875AF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5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2B467-69BE-B540-A65A-C7D85F911719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BD15E-6742-6343-AF71-4DDEDDBCB112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130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45496-B3DB-EC4C-8AF5-034040AD4CAB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749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02456-9768-7942-A251-69531BF83DBB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35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3CFE3-CD0B-004C-A93C-DEED71690AE0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021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10C8A-1EF1-B54F-93C3-B5080E9642C4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509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29A5D-E833-C746-B3B7-8246261498E6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597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0A860-370E-6A4C-A5EF-6EBEF712C7A1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352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4059B-B2A3-B146-8F9A-9871EF58C982}" type="slidenum">
              <a:rPr lang="en-US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401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3253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30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66.xml"/><Relationship Id="rId14" Type="http://schemas.openxmlformats.org/officeDocument/2006/relationships/theme" Target="../theme/theme14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79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16.xml"/><Relationship Id="rId16" Type="http://schemas.openxmlformats.org/officeDocument/2006/relationships/theme" Target="../theme/theme18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0.xml"/><Relationship Id="rId15" Type="http://schemas.openxmlformats.org/officeDocument/2006/relationships/slideLayout" Target="../slideLayouts/slideLayout231.xml"/><Relationship Id="rId16" Type="http://schemas.openxmlformats.org/officeDocument/2006/relationships/theme" Target="../theme/theme19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46.xml"/><Relationship Id="rId16" Type="http://schemas.openxmlformats.org/officeDocument/2006/relationships/theme" Target="../theme/theme20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0.xml"/><Relationship Id="rId15" Type="http://schemas.openxmlformats.org/officeDocument/2006/relationships/slideLayout" Target="../slideLayouts/slideLayout261.xml"/><Relationship Id="rId16" Type="http://schemas.openxmlformats.org/officeDocument/2006/relationships/theme" Target="../theme/theme21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3.xml"/><Relationship Id="rId8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56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68.xml"/><Relationship Id="rId8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3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79.xml"/><Relationship Id="rId8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295.xml"/><Relationship Id="rId13" Type="http://schemas.openxmlformats.org/officeDocument/2006/relationships/slideLayout" Target="../slideLayouts/slideLayout296.xml"/><Relationship Id="rId14" Type="http://schemas.openxmlformats.org/officeDocument/2006/relationships/theme" Target="../theme/theme24.xml"/><Relationship Id="rId1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0.xml"/><Relationship Id="rId8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08.xml"/><Relationship Id="rId13" Type="http://schemas.openxmlformats.org/officeDocument/2006/relationships/slideLayout" Target="../slideLayouts/slideLayout309.xml"/><Relationship Id="rId14" Type="http://schemas.openxmlformats.org/officeDocument/2006/relationships/theme" Target="../theme/theme25.xml"/><Relationship Id="rId1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3.xml"/><Relationship Id="rId8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6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194" name="Picture 2" descr="043_A_Theme1"/>
          <p:cNvPicPr>
            <a:picLocks noChangeAspect="1" noChangeArrowheads="1"/>
          </p:cNvPicPr>
          <p:nvPr/>
        </p:nvPicPr>
        <p:blipFill>
          <a:blip r:embed="rId15">
            <a:alphaModFix amt="3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76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6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FFFFFF">
                <a:alpha val="74998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6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b="0">
                <a:latin typeface="+mn-lt"/>
                <a:ea typeface="+mn-ea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76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b="0">
                <a:latin typeface="+mn-lt"/>
                <a:ea typeface="+mn-ea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76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b="0">
                <a:latin typeface="+mn-lt"/>
                <a:ea typeface="+mn-ea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B5EAFC-8E64-D743-A145-DDD56A32A2FF}" type="slidenum">
              <a:rPr lang="en-US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4" r:id="rId1"/>
    <p:sldLayoutId id="2147485465" r:id="rId2"/>
    <p:sldLayoutId id="2147485466" r:id="rId3"/>
    <p:sldLayoutId id="2147485467" r:id="rId4"/>
    <p:sldLayoutId id="2147485468" r:id="rId5"/>
    <p:sldLayoutId id="2147485469" r:id="rId6"/>
    <p:sldLayoutId id="2147485470" r:id="rId7"/>
    <p:sldLayoutId id="2147485471" r:id="rId8"/>
    <p:sldLayoutId id="2147485472" r:id="rId9"/>
    <p:sldLayoutId id="2147485473" r:id="rId10"/>
    <p:sldLayoutId id="2147485474" r:id="rId11"/>
    <p:sldLayoutId id="2147485475" r:id="rId12"/>
    <p:sldLayoutId id="2147485476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46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3" r:id="rId1"/>
    <p:sldLayoutId id="2147486854" r:id="rId2"/>
    <p:sldLayoutId id="2147486855" r:id="rId3"/>
    <p:sldLayoutId id="2147486856" r:id="rId4"/>
    <p:sldLayoutId id="2147486857" r:id="rId5"/>
    <p:sldLayoutId id="2147486858" r:id="rId6"/>
    <p:sldLayoutId id="2147486859" r:id="rId7"/>
    <p:sldLayoutId id="2147486860" r:id="rId8"/>
    <p:sldLayoutId id="2147486861" r:id="rId9"/>
    <p:sldLayoutId id="2147486862" r:id="rId10"/>
    <p:sldLayoutId id="214748686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89437FB-C0A2-5546-A0A2-DDEE211455B6}" type="slidenum">
              <a:rPr lang="en-US">
                <a:solidFill>
                  <a:srgbClr val="002D6A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928" r:id="rId1"/>
    <p:sldLayoutId id="2147486929" r:id="rId2"/>
    <p:sldLayoutId id="2147486930" r:id="rId3"/>
    <p:sldLayoutId id="2147486931" r:id="rId4"/>
    <p:sldLayoutId id="2147486932" r:id="rId5"/>
    <p:sldLayoutId id="2147486933" r:id="rId6"/>
    <p:sldLayoutId id="2147486934" r:id="rId7"/>
    <p:sldLayoutId id="2147486935" r:id="rId8"/>
    <p:sldLayoutId id="2147486936" r:id="rId9"/>
    <p:sldLayoutId id="2147486937" r:id="rId10"/>
    <p:sldLayoutId id="2147486938" r:id="rId11"/>
    <p:sldLayoutId id="2147486939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 charset="0"/>
              </a:rPr>
              <a:t>(c)JSH 2016</a:t>
            </a: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5780AAF2-8072-F247-B1ED-4C4C728FB5D4}" type="slidenum">
              <a:rPr lang="en-US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56" r:id="rId1"/>
    <p:sldLayoutId id="2147487057" r:id="rId2"/>
    <p:sldLayoutId id="2147487058" r:id="rId3"/>
    <p:sldLayoutId id="2147487059" r:id="rId4"/>
    <p:sldLayoutId id="2147487060" r:id="rId5"/>
    <p:sldLayoutId id="2147487061" r:id="rId6"/>
    <p:sldLayoutId id="2147487062" r:id="rId7"/>
    <p:sldLayoutId id="2147487063" r:id="rId8"/>
    <p:sldLayoutId id="2147487064" r:id="rId9"/>
    <p:sldLayoutId id="2147487065" r:id="rId10"/>
    <p:sldLayoutId id="214748706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58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61" r:id="rId1"/>
    <p:sldLayoutId id="2147487162" r:id="rId2"/>
    <p:sldLayoutId id="2147487163" r:id="rId3"/>
    <p:sldLayoutId id="2147487164" r:id="rId4"/>
    <p:sldLayoutId id="2147487165" r:id="rId5"/>
    <p:sldLayoutId id="2147487166" r:id="rId6"/>
    <p:sldLayoutId id="2147487167" r:id="rId7"/>
    <p:sldLayoutId id="2147487168" r:id="rId8"/>
    <p:sldLayoutId id="2147487169" r:id="rId9"/>
    <p:sldLayoutId id="2147487170" r:id="rId10"/>
    <p:sldLayoutId id="21474871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43_A_Theme1"/>
          <p:cNvPicPr>
            <a:picLocks noChangeAspect="1" noChangeArrowheads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5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6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FFFFFF">
                <a:alpha val="74998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6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Century Gothic" charset="0"/>
                <a:ea typeface="Osaka" charset="0"/>
                <a:cs typeface="Osaka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6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776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Century Gothic" charset="0"/>
                <a:ea typeface="Osaka" charset="0"/>
                <a:cs typeface="Osaka" charset="0"/>
              </a:defRPr>
            </a:lvl1pPr>
          </a:lstStyle>
          <a:p>
            <a:fld id="{74A2033F-5489-0E42-8F73-0D3F4823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29" r:id="rId1"/>
    <p:sldLayoutId id="2147487330" r:id="rId2"/>
    <p:sldLayoutId id="2147487331" r:id="rId3"/>
    <p:sldLayoutId id="2147487332" r:id="rId4"/>
    <p:sldLayoutId id="2147487333" r:id="rId5"/>
    <p:sldLayoutId id="2147487334" r:id="rId6"/>
    <p:sldLayoutId id="2147487335" r:id="rId7"/>
    <p:sldLayoutId id="2147487336" r:id="rId8"/>
    <p:sldLayoutId id="2147487337" r:id="rId9"/>
    <p:sldLayoutId id="2147487338" r:id="rId10"/>
    <p:sldLayoutId id="2147487339" r:id="rId11"/>
    <p:sldLayoutId id="2147487340" r:id="rId12"/>
    <p:sldLayoutId id="214748734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b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9AC0264-0F2E-F74A-9D04-A5A083066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36" r:id="rId1"/>
    <p:sldLayoutId id="2147487537" r:id="rId2"/>
    <p:sldLayoutId id="2147487538" r:id="rId3"/>
    <p:sldLayoutId id="2147487539" r:id="rId4"/>
    <p:sldLayoutId id="2147487540" r:id="rId5"/>
    <p:sldLayoutId id="2147487541" r:id="rId6"/>
    <p:sldLayoutId id="2147487542" r:id="rId7"/>
    <p:sldLayoutId id="2147487543" r:id="rId8"/>
    <p:sldLayoutId id="2147487544" r:id="rId9"/>
    <p:sldLayoutId id="2147487545" r:id="rId10"/>
    <p:sldLayoutId id="2147487546" r:id="rId11"/>
    <p:sldLayoutId id="2147487547" r:id="rId12"/>
    <p:sldLayoutId id="2147487548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FFDBA60-CC1B-5C44-AD21-97C11FB132BF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7588" r:id="rId1"/>
    <p:sldLayoutId id="2147487589" r:id="rId2"/>
    <p:sldLayoutId id="2147487590" r:id="rId3"/>
    <p:sldLayoutId id="2147487591" r:id="rId4"/>
    <p:sldLayoutId id="2147487592" r:id="rId5"/>
    <p:sldLayoutId id="2147487593" r:id="rId6"/>
    <p:sldLayoutId id="2147487594" r:id="rId7"/>
    <p:sldLayoutId id="2147487595" r:id="rId8"/>
    <p:sldLayoutId id="2147487596" r:id="rId9"/>
    <p:sldLayoutId id="2147487597" r:id="rId10"/>
    <p:sldLayoutId id="214748759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46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66" r:id="rId1"/>
    <p:sldLayoutId id="2147487667" r:id="rId2"/>
    <p:sldLayoutId id="2147487668" r:id="rId3"/>
    <p:sldLayoutId id="2147487669" r:id="rId4"/>
    <p:sldLayoutId id="2147487670" r:id="rId5"/>
    <p:sldLayoutId id="2147487671" r:id="rId6"/>
    <p:sldLayoutId id="2147487672" r:id="rId7"/>
    <p:sldLayoutId id="2147487673" r:id="rId8"/>
    <p:sldLayoutId id="2147487674" r:id="rId9"/>
    <p:sldLayoutId id="2147487675" r:id="rId10"/>
    <p:sldLayoutId id="2147487676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6387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6388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6389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0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1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2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3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4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5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6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7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8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399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0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1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2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3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4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5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6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7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8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09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10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</p:grpSp>
          <p:grpSp>
            <p:nvGrpSpPr>
              <p:cNvPr id="16411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6412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13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14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15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16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17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18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19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0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1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2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3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4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5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6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7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8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29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0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1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2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3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4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5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6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7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8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39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  <p:sp>
              <p:nvSpPr>
                <p:cNvPr id="16440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  <a:cs typeface="+mn-cs"/>
                  </a:endParaRPr>
                </a:p>
              </p:txBody>
            </p:sp>
          </p:grpSp>
        </p:grpSp>
        <p:sp>
          <p:nvSpPr>
            <p:cNvPr id="16441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40458C"/>
                </a:solidFill>
                <a:latin typeface="Tahoma" charset="0"/>
                <a:cs typeface="+mn-cs"/>
              </a:endParaRPr>
            </a:p>
          </p:txBody>
        </p:sp>
        <p:sp>
          <p:nvSpPr>
            <p:cNvPr id="16442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40458C"/>
                </a:solidFill>
                <a:latin typeface="Tahoma" charset="0"/>
                <a:cs typeface="+mn-cs"/>
              </a:endParaRPr>
            </a:p>
          </p:txBody>
        </p:sp>
        <p:grpSp>
          <p:nvGrpSpPr>
            <p:cNvPr id="16443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6444" name="Line 60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6445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  <p:sp>
            <p:nvSpPr>
              <p:cNvPr id="16446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  <a:cs typeface="+mn-cs"/>
                </a:endParaRPr>
              </a:p>
            </p:txBody>
          </p:sp>
        </p:grpSp>
      </p:grpSp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4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49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40458C"/>
              </a:solidFill>
              <a:latin typeface="Tahoma" charset="0"/>
              <a:cs typeface="+mn-cs"/>
            </a:endParaRPr>
          </a:p>
        </p:txBody>
      </p:sp>
      <p:sp>
        <p:nvSpPr>
          <p:cNvPr id="16450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 charset="0"/>
                <a:cs typeface="+mn-cs"/>
              </a:rPr>
              <a:t>(c)JSH 2016</a:t>
            </a:r>
          </a:p>
        </p:txBody>
      </p:sp>
      <p:sp>
        <p:nvSpPr>
          <p:cNvPr id="16451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9470E9-4CFB-3945-BC7C-78B31C663F93}" type="slidenum">
              <a:rPr lang="en-US" smtClean="0">
                <a:solidFill>
                  <a:srgbClr val="40458C"/>
                </a:solidFill>
                <a:latin typeface="Tahoma" charset="0"/>
                <a:cs typeface="+mn-cs"/>
              </a:rPr>
              <a:pPr/>
              <a:t>‹#›</a:t>
            </a:fld>
            <a:endParaRPr lang="en-US" smtClean="0">
              <a:solidFill>
                <a:srgbClr val="40458C"/>
              </a:solidFill>
              <a:latin typeface="Tahoma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29" r:id="rId1"/>
    <p:sldLayoutId id="2147487730" r:id="rId2"/>
    <p:sldLayoutId id="2147487731" r:id="rId3"/>
    <p:sldLayoutId id="2147487732" r:id="rId4"/>
    <p:sldLayoutId id="2147487733" r:id="rId5"/>
    <p:sldLayoutId id="2147487734" r:id="rId6"/>
    <p:sldLayoutId id="2147487735" r:id="rId7"/>
    <p:sldLayoutId id="2147487736" r:id="rId8"/>
    <p:sldLayoutId id="2147487737" r:id="rId9"/>
    <p:sldLayoutId id="2147487738" r:id="rId10"/>
    <p:sldLayoutId id="2147487739" r:id="rId11"/>
    <p:sldLayoutId id="2147487740" r:id="rId12"/>
    <p:sldLayoutId id="2147487741" r:id="rId13"/>
    <p:sldLayoutId id="2147487742" r:id="rId14"/>
    <p:sldLayoutId id="2147487743" r:id="rId15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charset="0"/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6389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0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1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2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3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4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5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6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7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8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9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0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1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2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3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4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5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6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7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8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9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0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</p:grpSp>
          <p:grpSp>
            <p:nvGrpSpPr>
              <p:cNvPr id="104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6412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3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4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5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6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7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8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9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0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1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2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3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4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5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6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7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8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9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0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1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2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3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4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5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6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7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8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9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40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</p:grpSp>
        </p:grpSp>
        <p:sp>
          <p:nvSpPr>
            <p:cNvPr id="16441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40458C"/>
                </a:solidFill>
                <a:latin typeface="Tahoma" charset="0"/>
              </a:endParaRPr>
            </a:p>
          </p:txBody>
        </p:sp>
        <p:sp>
          <p:nvSpPr>
            <p:cNvPr id="16442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40458C"/>
                </a:solidFill>
                <a:latin typeface="Tahoma" charset="0"/>
              </a:endParaRPr>
            </a:p>
          </p:txBody>
        </p:sp>
        <p:grpSp>
          <p:nvGrpSpPr>
            <p:cNvPr id="103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6444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6445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6446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40458C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4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49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  <a:latin typeface="Tahoma" charset="0"/>
            </a:endParaRPr>
          </a:p>
        </p:txBody>
      </p:sp>
      <p:sp>
        <p:nvSpPr>
          <p:cNvPr id="16450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  <a:latin typeface="Tahoma" charset="0"/>
              </a:rPr>
              <a:t>(c)JSH 2016</a:t>
            </a:r>
            <a:endParaRPr lang="en-US">
              <a:solidFill>
                <a:srgbClr val="40458C"/>
              </a:solidFill>
              <a:latin typeface="Tahoma" charset="0"/>
            </a:endParaRPr>
          </a:p>
        </p:txBody>
      </p:sp>
      <p:sp>
        <p:nvSpPr>
          <p:cNvPr id="16451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A8B6534F-8009-C64F-85E0-3F381F9C0F9E}" type="slidenum">
              <a:rPr lang="en-US">
                <a:solidFill>
                  <a:srgbClr val="40458C"/>
                </a:solidFill>
                <a:latin typeface="Tahoma" charset="0"/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  <a:latin typeface="Tahom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89" r:id="rId1"/>
    <p:sldLayoutId id="2147487790" r:id="rId2"/>
    <p:sldLayoutId id="2147487791" r:id="rId3"/>
    <p:sldLayoutId id="2147487792" r:id="rId4"/>
    <p:sldLayoutId id="2147487793" r:id="rId5"/>
    <p:sldLayoutId id="2147487794" r:id="rId6"/>
    <p:sldLayoutId id="2147487795" r:id="rId7"/>
    <p:sldLayoutId id="2147487796" r:id="rId8"/>
    <p:sldLayoutId id="2147487797" r:id="rId9"/>
    <p:sldLayoutId id="2147487798" r:id="rId10"/>
    <p:sldLayoutId id="2147487799" r:id="rId11"/>
    <p:sldLayoutId id="2147487800" r:id="rId12"/>
    <p:sldLayoutId id="2147487801" r:id="rId13"/>
    <p:sldLayoutId id="2147487802" r:id="rId14"/>
    <p:sldLayoutId id="2147487803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charset="0"/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2D6A">
                  <a:tint val="75000"/>
                </a:srgbClr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326" r:id="rId1"/>
    <p:sldLayoutId id="2147486327" r:id="rId2"/>
    <p:sldLayoutId id="2147486328" r:id="rId3"/>
    <p:sldLayoutId id="2147486329" r:id="rId4"/>
    <p:sldLayoutId id="2147486330" r:id="rId5"/>
    <p:sldLayoutId id="2147486331" r:id="rId6"/>
    <p:sldLayoutId id="2147486332" r:id="rId7"/>
    <p:sldLayoutId id="2147486333" r:id="rId8"/>
    <p:sldLayoutId id="2147486334" r:id="rId9"/>
    <p:sldLayoutId id="2147486335" r:id="rId10"/>
    <p:sldLayoutId id="214748633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6387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6388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6389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0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1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2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3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4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5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6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7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8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399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0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1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2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3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4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5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6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7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8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09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0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</p:grpSp>
          <p:grpSp>
            <p:nvGrpSpPr>
              <p:cNvPr id="16411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6412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3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4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5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6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7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8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19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0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1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2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3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4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5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6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7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8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29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0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1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2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3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4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5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6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7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8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39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  <p:sp>
              <p:nvSpPr>
                <p:cNvPr id="16440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 smtClean="0">
                    <a:solidFill>
                      <a:srgbClr val="40458C"/>
                    </a:solidFill>
                    <a:latin typeface="Tahoma" charset="0"/>
                  </a:endParaRPr>
                </a:p>
              </p:txBody>
            </p:sp>
          </p:grpSp>
        </p:grpSp>
        <p:sp>
          <p:nvSpPr>
            <p:cNvPr id="16441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40458C"/>
                </a:solidFill>
                <a:latin typeface="Tahoma" charset="0"/>
              </a:endParaRPr>
            </a:p>
          </p:txBody>
        </p:sp>
        <p:sp>
          <p:nvSpPr>
            <p:cNvPr id="16442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40458C"/>
                </a:solidFill>
                <a:latin typeface="Tahoma" charset="0"/>
              </a:endParaRPr>
            </a:p>
          </p:txBody>
        </p:sp>
        <p:grpSp>
          <p:nvGrpSpPr>
            <p:cNvPr id="16443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6444" name="Line 60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6445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  <p:sp>
            <p:nvSpPr>
              <p:cNvPr id="16446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 smtClean="0">
                  <a:solidFill>
                    <a:srgbClr val="40458C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4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49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40458C"/>
              </a:solidFill>
              <a:latin typeface="Tahoma" charset="0"/>
            </a:endParaRPr>
          </a:p>
        </p:txBody>
      </p:sp>
      <p:sp>
        <p:nvSpPr>
          <p:cNvPr id="16450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>
                <a:solidFill>
                  <a:srgbClr val="40458C"/>
                </a:solidFill>
                <a:latin typeface="Tahoma" charset="0"/>
              </a:rPr>
              <a:t>(c)JSH 2016</a:t>
            </a:r>
          </a:p>
        </p:txBody>
      </p:sp>
      <p:sp>
        <p:nvSpPr>
          <p:cNvPr id="16451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9470E9-4CFB-3945-BC7C-78B31C663F93}" type="slidenum">
              <a:rPr lang="en-US" smtClean="0">
                <a:solidFill>
                  <a:srgbClr val="40458C"/>
                </a:solidFill>
                <a:latin typeface="Tahoma" charset="0"/>
              </a:rPr>
              <a:pPr/>
              <a:t>‹#›</a:t>
            </a:fld>
            <a:endParaRPr lang="en-US" smtClean="0">
              <a:solidFill>
                <a:srgbClr val="40458C"/>
              </a:solidFill>
              <a:latin typeface="Tahom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05" r:id="rId1"/>
    <p:sldLayoutId id="2147487806" r:id="rId2"/>
    <p:sldLayoutId id="2147487807" r:id="rId3"/>
    <p:sldLayoutId id="2147487808" r:id="rId4"/>
    <p:sldLayoutId id="2147487809" r:id="rId5"/>
    <p:sldLayoutId id="2147487810" r:id="rId6"/>
    <p:sldLayoutId id="2147487811" r:id="rId7"/>
    <p:sldLayoutId id="2147487812" r:id="rId8"/>
    <p:sldLayoutId id="2147487813" r:id="rId9"/>
    <p:sldLayoutId id="2147487814" r:id="rId10"/>
    <p:sldLayoutId id="2147487815" r:id="rId11"/>
    <p:sldLayoutId id="2147487816" r:id="rId12"/>
    <p:sldLayoutId id="2147487817" r:id="rId13"/>
    <p:sldLayoutId id="2147487818" r:id="rId14"/>
    <p:sldLayoutId id="2147487819" r:id="rId15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charset="0"/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23912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23919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38917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18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19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0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1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23920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89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89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40458C"/>
                    </a:solidFill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sp>
          <p:nvSpPr>
            <p:cNvPr id="38969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40458C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70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rgbClr val="40458C"/>
                </a:solidFill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2391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38972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973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974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40458C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12390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77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8978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3897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3494423-23F4-D043-BAC4-49041571ED87}" type="slidenum">
              <a:rPr lang="en-US">
                <a:solidFill>
                  <a:srgbClr val="40458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21" r:id="rId1"/>
    <p:sldLayoutId id="2147487822" r:id="rId2"/>
    <p:sldLayoutId id="2147487823" r:id="rId3"/>
    <p:sldLayoutId id="2147487824" r:id="rId4"/>
    <p:sldLayoutId id="2147487825" r:id="rId5"/>
    <p:sldLayoutId id="2147487826" r:id="rId6"/>
    <p:sldLayoutId id="2147487827" r:id="rId7"/>
    <p:sldLayoutId id="2147487828" r:id="rId8"/>
    <p:sldLayoutId id="2147487829" r:id="rId9"/>
    <p:sldLayoutId id="2147487830" r:id="rId10"/>
    <p:sldLayoutId id="2147487831" r:id="rId11"/>
    <p:sldLayoutId id="2147487832" r:id="rId12"/>
    <p:sldLayoutId id="2147487833" r:id="rId13"/>
    <p:sldLayoutId id="2147487834" r:id="rId14"/>
    <p:sldLayoutId id="2147487835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-65" charset="2"/>
        <a:buBlip>
          <a:blip r:embed="rId17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-65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-65" charset="2"/>
        <a:buChar char="w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65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65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ED401C-C791-504C-96C7-9F1533FC0A66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7853" r:id="rId1"/>
    <p:sldLayoutId id="2147487854" r:id="rId2"/>
    <p:sldLayoutId id="2147487855" r:id="rId3"/>
    <p:sldLayoutId id="2147487856" r:id="rId4"/>
    <p:sldLayoutId id="2147487857" r:id="rId5"/>
    <p:sldLayoutId id="2147487858" r:id="rId6"/>
    <p:sldLayoutId id="2147487859" r:id="rId7"/>
    <p:sldLayoutId id="2147487860" r:id="rId8"/>
    <p:sldLayoutId id="2147487861" r:id="rId9"/>
    <p:sldLayoutId id="2147487862" r:id="rId10"/>
    <p:sldLayoutId id="214748786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ED401C-C791-504C-96C7-9F1533FC0A66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7865" r:id="rId1"/>
    <p:sldLayoutId id="2147487866" r:id="rId2"/>
    <p:sldLayoutId id="2147487867" r:id="rId3"/>
    <p:sldLayoutId id="2147487868" r:id="rId4"/>
    <p:sldLayoutId id="2147487869" r:id="rId5"/>
    <p:sldLayoutId id="2147487870" r:id="rId6"/>
    <p:sldLayoutId id="2147487871" r:id="rId7"/>
    <p:sldLayoutId id="2147487872" r:id="rId8"/>
    <p:sldLayoutId id="2147487873" r:id="rId9"/>
    <p:sldLayoutId id="2147487874" r:id="rId10"/>
    <p:sldLayoutId id="214748787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Verdana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fld id="{82BE3E20-9DC9-874C-A26E-D8F285462F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7" r:id="rId1"/>
    <p:sldLayoutId id="2147487878" r:id="rId2"/>
    <p:sldLayoutId id="2147487879" r:id="rId3"/>
    <p:sldLayoutId id="2147487880" r:id="rId4"/>
    <p:sldLayoutId id="2147487881" r:id="rId5"/>
    <p:sldLayoutId id="2147487882" r:id="rId6"/>
    <p:sldLayoutId id="2147487883" r:id="rId7"/>
    <p:sldLayoutId id="2147487884" r:id="rId8"/>
    <p:sldLayoutId id="2147487885" r:id="rId9"/>
    <p:sldLayoutId id="2147487886" r:id="rId10"/>
    <p:sldLayoutId id="2147487887" r:id="rId11"/>
    <p:sldLayoutId id="2147487888" r:id="rId12"/>
    <p:sldLayoutId id="2147487889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Verdana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fld id="{9CC46210-AD71-6A4D-9ED2-9E81821DE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29" r:id="rId1"/>
    <p:sldLayoutId id="2147487930" r:id="rId2"/>
    <p:sldLayoutId id="2147487931" r:id="rId3"/>
    <p:sldLayoutId id="2147487932" r:id="rId4"/>
    <p:sldLayoutId id="2147487933" r:id="rId5"/>
    <p:sldLayoutId id="2147487934" r:id="rId6"/>
    <p:sldLayoutId id="2147487935" r:id="rId7"/>
    <p:sldLayoutId id="2147487936" r:id="rId8"/>
    <p:sldLayoutId id="2147487937" r:id="rId9"/>
    <p:sldLayoutId id="2147487938" r:id="rId10"/>
    <p:sldLayoutId id="2147487939" r:id="rId11"/>
    <p:sldLayoutId id="2147487940" r:id="rId12"/>
    <p:sldLayoutId id="2147487941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FFDBA60-CC1B-5C44-AD21-97C11FB132BF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351" r:id="rId1"/>
    <p:sldLayoutId id="2147486352" r:id="rId2"/>
    <p:sldLayoutId id="2147486353" r:id="rId3"/>
    <p:sldLayoutId id="2147486354" r:id="rId4"/>
    <p:sldLayoutId id="2147486355" r:id="rId5"/>
    <p:sldLayoutId id="2147486356" r:id="rId6"/>
    <p:sldLayoutId id="2147486357" r:id="rId7"/>
    <p:sldLayoutId id="2147486358" r:id="rId8"/>
    <p:sldLayoutId id="2147486359" r:id="rId9"/>
    <p:sldLayoutId id="2147486360" r:id="rId10"/>
    <p:sldLayoutId id="214748636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ED401C-C791-504C-96C7-9F1533FC0A66}" type="slidenum">
              <a:rPr lang="en-US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389" r:id="rId1"/>
    <p:sldLayoutId id="2147486390" r:id="rId2"/>
    <p:sldLayoutId id="2147486391" r:id="rId3"/>
    <p:sldLayoutId id="2147486392" r:id="rId4"/>
    <p:sldLayoutId id="2147486393" r:id="rId5"/>
    <p:sldLayoutId id="2147486394" r:id="rId6"/>
    <p:sldLayoutId id="2147486395" r:id="rId7"/>
    <p:sldLayoutId id="2147486396" r:id="rId8"/>
    <p:sldLayoutId id="2147486397" r:id="rId9"/>
    <p:sldLayoutId id="2147486398" r:id="rId10"/>
    <p:sldLayoutId id="214748639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38917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18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19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0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1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2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7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2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3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3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32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3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3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3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3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37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3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</p:grpSp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894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4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4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4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4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4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4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4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4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4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5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6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6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6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6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6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6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6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6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  <p:sp>
              <p:nvSpPr>
                <p:cNvPr id="3896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40458C"/>
                    </a:solidFill>
                    <a:latin typeface="Tahoma"/>
                  </a:endParaRPr>
                </a:p>
              </p:txBody>
            </p:sp>
          </p:grpSp>
        </p:grpSp>
        <p:sp>
          <p:nvSpPr>
            <p:cNvPr id="38969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40458C"/>
                </a:solidFill>
                <a:latin typeface="Tahoma"/>
              </a:endParaRPr>
            </a:p>
          </p:txBody>
        </p:sp>
        <p:sp>
          <p:nvSpPr>
            <p:cNvPr id="38970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40458C"/>
                </a:solidFill>
                <a:latin typeface="Tahoma"/>
              </a:endParaRPr>
            </a:p>
          </p:txBody>
        </p:sp>
        <p:grpSp>
          <p:nvGrpSpPr>
            <p:cNvPr id="6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38972" name="Line 60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  <p:sp>
            <p:nvSpPr>
              <p:cNvPr id="38973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  <p:sp>
            <p:nvSpPr>
              <p:cNvPr id="38974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-1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199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40458C"/>
                  </a:solidFill>
                  <a:latin typeface="Tahoma"/>
                </a:endParaRPr>
              </a:p>
            </p:txBody>
          </p:sp>
        </p:grpSp>
      </p:grpSp>
      <p:sp>
        <p:nvSpPr>
          <p:cNvPr id="38975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76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77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38978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3897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B215646-2555-794A-863A-7E721128A87F}" type="slidenum">
              <a:rPr lang="en-US">
                <a:solidFill>
                  <a:srgbClr val="40458C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5" r:id="rId1"/>
    <p:sldLayoutId id="2147486446" r:id="rId2"/>
    <p:sldLayoutId id="2147486447" r:id="rId3"/>
    <p:sldLayoutId id="2147486448" r:id="rId4"/>
    <p:sldLayoutId id="2147486449" r:id="rId5"/>
    <p:sldLayoutId id="2147486450" r:id="rId6"/>
    <p:sldLayoutId id="2147486451" r:id="rId7"/>
    <p:sldLayoutId id="2147486452" r:id="rId8"/>
    <p:sldLayoutId id="2147486453" r:id="rId9"/>
    <p:sldLayoutId id="2147486454" r:id="rId10"/>
    <p:sldLayoutId id="2147486455" r:id="rId11"/>
    <p:sldLayoutId id="2147486456" r:id="rId12"/>
    <p:sldLayoutId id="2147486457" r:id="rId13"/>
    <p:sldLayoutId id="2147486458" r:id="rId14"/>
    <p:sldLayoutId id="2147486459" r:id="rId15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charset="2"/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2"/>
        <a:buChar char="w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Verdana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fld id="{D1E67D14-3C22-EB4E-A840-F0CBF0BBE8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1" r:id="rId1"/>
    <p:sldLayoutId id="2147486552" r:id="rId2"/>
    <p:sldLayoutId id="2147486553" r:id="rId3"/>
    <p:sldLayoutId id="2147486554" r:id="rId4"/>
    <p:sldLayoutId id="2147486555" r:id="rId5"/>
    <p:sldLayoutId id="2147486556" r:id="rId6"/>
    <p:sldLayoutId id="2147486557" r:id="rId7"/>
    <p:sldLayoutId id="2147486558" r:id="rId8"/>
    <p:sldLayoutId id="2147486559" r:id="rId9"/>
    <p:sldLayoutId id="2147486560" r:id="rId10"/>
    <p:sldLayoutId id="2147486561" r:id="rId11"/>
    <p:sldLayoutId id="2147486562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Verdana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8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fld id="{82BE3E20-9DC9-874C-A26E-D8F285462F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77" r:id="rId1"/>
    <p:sldLayoutId id="2147486578" r:id="rId2"/>
    <p:sldLayoutId id="2147486579" r:id="rId3"/>
    <p:sldLayoutId id="2147486580" r:id="rId4"/>
    <p:sldLayoutId id="2147486581" r:id="rId5"/>
    <p:sldLayoutId id="2147486582" r:id="rId6"/>
    <p:sldLayoutId id="2147486583" r:id="rId7"/>
    <p:sldLayoutId id="2147486584" r:id="rId8"/>
    <p:sldLayoutId id="2147486585" r:id="rId9"/>
    <p:sldLayoutId id="2147486586" r:id="rId10"/>
    <p:sldLayoutId id="2147486587" r:id="rId11"/>
    <p:sldLayoutId id="2147486588" r:id="rId12"/>
    <p:sldLayoutId id="2147486589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663366"/>
                </a:solidFill>
              </a:defRPr>
            </a:lvl1pPr>
          </a:lstStyle>
          <a:p>
            <a:endParaRPr 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663366"/>
                </a:solidFill>
              </a:defRPr>
            </a:lvl1pPr>
          </a:lstStyle>
          <a:p>
            <a:fld id="{1B2973BA-E7C5-DC4E-B0AF-7A411F10A3A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5" r:id="rId1"/>
    <p:sldLayoutId id="2147486726" r:id="rId2"/>
    <p:sldLayoutId id="2147486727" r:id="rId3"/>
    <p:sldLayoutId id="2147486728" r:id="rId4"/>
    <p:sldLayoutId id="2147486729" r:id="rId5"/>
    <p:sldLayoutId id="2147486730" r:id="rId6"/>
    <p:sldLayoutId id="2147486731" r:id="rId7"/>
    <p:sldLayoutId id="2147486732" r:id="rId8"/>
    <p:sldLayoutId id="2147486733" r:id="rId9"/>
    <p:sldLayoutId id="2147486734" r:id="rId10"/>
    <p:sldLayoutId id="214748673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6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6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6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6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66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6633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6633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6633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6633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46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41" r:id="rId1"/>
    <p:sldLayoutId id="2147486842" r:id="rId2"/>
    <p:sldLayoutId id="2147486843" r:id="rId3"/>
    <p:sldLayoutId id="2147486844" r:id="rId4"/>
    <p:sldLayoutId id="2147486845" r:id="rId5"/>
    <p:sldLayoutId id="2147486846" r:id="rId6"/>
    <p:sldLayoutId id="2147486847" r:id="rId7"/>
    <p:sldLayoutId id="2147486848" r:id="rId8"/>
    <p:sldLayoutId id="2147486849" r:id="rId9"/>
    <p:sldLayoutId id="2147486850" r:id="rId10"/>
    <p:sldLayoutId id="214748685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JPG"/><Relationship Id="rId16" Type="http://schemas.openxmlformats.org/officeDocument/2006/relationships/image" Target="../media/image28.JPG"/><Relationship Id="rId17" Type="http://schemas.openxmlformats.org/officeDocument/2006/relationships/image" Target="../media/image29.jpg"/><Relationship Id="rId1" Type="http://schemas.openxmlformats.org/officeDocument/2006/relationships/slideLayout" Target="../slideLayouts/slideLayout27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20" Type="http://schemas.openxmlformats.org/officeDocument/2006/relationships/image" Target="../media/image48.jpeg"/><Relationship Id="rId21" Type="http://schemas.openxmlformats.org/officeDocument/2006/relationships/image" Target="../media/image49.jpeg"/><Relationship Id="rId22" Type="http://schemas.openxmlformats.org/officeDocument/2006/relationships/image" Target="../media/image50.jpeg"/><Relationship Id="rId23" Type="http://schemas.openxmlformats.org/officeDocument/2006/relationships/image" Target="../media/image51.jpeg"/><Relationship Id="rId24" Type="http://schemas.openxmlformats.org/officeDocument/2006/relationships/image" Target="../media/image52.jpeg"/><Relationship Id="rId25" Type="http://schemas.openxmlformats.org/officeDocument/2006/relationships/image" Target="../media/image53.jpeg"/><Relationship Id="rId10" Type="http://schemas.openxmlformats.org/officeDocument/2006/relationships/image" Target="../media/image38.jpeg"/><Relationship Id="rId11" Type="http://schemas.openxmlformats.org/officeDocument/2006/relationships/image" Target="../media/image39.jpeg"/><Relationship Id="rId12" Type="http://schemas.openxmlformats.org/officeDocument/2006/relationships/image" Target="../media/image40.jpeg"/><Relationship Id="rId13" Type="http://schemas.openxmlformats.org/officeDocument/2006/relationships/image" Target="../media/image41.jpg"/><Relationship Id="rId14" Type="http://schemas.openxmlformats.org/officeDocument/2006/relationships/image" Target="../media/image42.jpg"/><Relationship Id="rId15" Type="http://schemas.openxmlformats.org/officeDocument/2006/relationships/image" Target="../media/image43.jpeg"/><Relationship Id="rId16" Type="http://schemas.openxmlformats.org/officeDocument/2006/relationships/image" Target="../media/image44.jpeg"/><Relationship Id="rId17" Type="http://schemas.openxmlformats.org/officeDocument/2006/relationships/image" Target="../media/image45.jpg"/><Relationship Id="rId18" Type="http://schemas.openxmlformats.org/officeDocument/2006/relationships/image" Target="../media/image46.jpeg"/><Relationship Id="rId19" Type="http://schemas.openxmlformats.org/officeDocument/2006/relationships/image" Target="../media/image47.jpe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30.jpeg"/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Relationship Id="rId2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89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Relationship Id="rId2" Type="http://schemas.openxmlformats.org/officeDocument/2006/relationships/image" Target="../media/image14.png"/><Relationship Id="rId3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7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7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7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7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8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chart" Target="../charts/char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3.xml"/><Relationship Id="rId2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Relationship Id="rId2" Type="http://schemas.openxmlformats.org/officeDocument/2006/relationships/notesSlide" Target="../notesSlides/notesSlide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chart" Target="../charts/chart2.xml"/><Relationship Id="rId3" Type="http://schemas.openxmlformats.org/officeDocument/2006/relationships/image" Target="../media/image1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3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2895600"/>
            <a:ext cx="7772400" cy="708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The Global Haven Industry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Progress Report:     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en-US" sz="3600" b="1" dirty="0" smtClean="0">
                <a:solidFill>
                  <a:srgbClr val="FF0000"/>
                </a:solidFill>
              </a:rPr>
              <a:t>Quantifying Kleptocracy 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James S. Henry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Columbia U. Center for Sustainable Investment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Tax Justice Network  Research Conference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London 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April 21  2016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Calibri"/>
              </a:rPr>
              <a:t>(c)JSH 2016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89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After 40 years, a little tired of “the global underground economy” </a:t>
            </a:r>
            <a:r>
              <a:rPr lang="en-US" sz="2400" dirty="0">
                <a:solidFill>
                  <a:srgbClr val="FF0000"/>
                </a:solidFill>
              </a:rPr>
              <a:t>	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181600"/>
          </a:xfrm>
        </p:spPr>
        <p:txBody>
          <a:bodyPr/>
          <a:lstStyle/>
          <a:p>
            <a:pPr eaLnBrk="1" hangingPunct="1"/>
            <a:r>
              <a:rPr lang="en-US" sz="1050" dirty="0" smtClean="0"/>
              <a:t>1966 - $1/hr making pizzas in Minnesota</a:t>
            </a:r>
          </a:p>
          <a:p>
            <a:pPr eaLnBrk="1" hangingPunct="1"/>
            <a:r>
              <a:rPr lang="en-US" sz="1050" dirty="0" smtClean="0"/>
              <a:t>1976 - </a:t>
            </a:r>
            <a:r>
              <a:rPr lang="en-US" sz="1050" u="sng" dirty="0" smtClean="0">
                <a:solidFill>
                  <a:srgbClr val="FF0000"/>
                </a:solidFill>
              </a:rPr>
              <a:t>“Calling in the Big Bills”</a:t>
            </a:r>
            <a:r>
              <a:rPr lang="en-US" sz="1050" u="sng" dirty="0" smtClean="0"/>
              <a:t> </a:t>
            </a:r>
            <a:r>
              <a:rPr lang="en-US" sz="1050" dirty="0" smtClean="0"/>
              <a:t>–  demand for US currency</a:t>
            </a:r>
          </a:p>
          <a:p>
            <a:pPr eaLnBrk="1" hangingPunct="1"/>
            <a:r>
              <a:rPr lang="en-US" sz="1050" dirty="0" smtClean="0"/>
              <a:t>1978-81 – Sequels to CBB, Fed Res data, Castle Bank</a:t>
            </a:r>
            <a:endParaRPr lang="en-US" sz="1050" dirty="0"/>
          </a:p>
          <a:p>
            <a:pPr eaLnBrk="1" hangingPunct="1"/>
            <a:r>
              <a:rPr lang="en-US" sz="1050" dirty="0" smtClean="0"/>
              <a:t>1983  - My </a:t>
            </a:r>
            <a:r>
              <a:rPr lang="en-US" sz="1050" dirty="0" err="1" smtClean="0"/>
              <a:t>Amer</a:t>
            </a:r>
            <a:r>
              <a:rPr lang="en-US" sz="1050" dirty="0" smtClean="0"/>
              <a:t> Bar Association book on Income Tax compliance </a:t>
            </a:r>
          </a:p>
          <a:p>
            <a:pPr eaLnBrk="1" hangingPunct="1"/>
            <a:r>
              <a:rPr lang="en-US" sz="1050" dirty="0" smtClean="0"/>
              <a:t>1984 – Film on Honduran land reform</a:t>
            </a:r>
          </a:p>
          <a:p>
            <a:pPr eaLnBrk="1" hangingPunct="1"/>
            <a:r>
              <a:rPr lang="en-US" sz="1050" dirty="0" smtClean="0"/>
              <a:t>1986 - </a:t>
            </a:r>
            <a:r>
              <a:rPr lang="en-US" sz="1050" dirty="0" smtClean="0">
                <a:solidFill>
                  <a:srgbClr val="FF0000"/>
                </a:solidFill>
              </a:rPr>
              <a:t>“</a:t>
            </a:r>
            <a:r>
              <a:rPr lang="en-US" sz="1050" u="sng" dirty="0" smtClean="0">
                <a:solidFill>
                  <a:srgbClr val="FF0000"/>
                </a:solidFill>
              </a:rPr>
              <a:t>Debt Hoax”</a:t>
            </a:r>
            <a:r>
              <a:rPr lang="en-US" sz="1050" u="sng" dirty="0" smtClean="0"/>
              <a:t> </a:t>
            </a:r>
            <a:r>
              <a:rPr lang="en-US" sz="1050" dirty="0" smtClean="0"/>
              <a:t>- relation between debt and flight</a:t>
            </a:r>
          </a:p>
          <a:p>
            <a:pPr eaLnBrk="1" hangingPunct="1">
              <a:buNone/>
            </a:pPr>
            <a:r>
              <a:rPr lang="en-US" sz="1050" dirty="0" smtClean="0"/>
              <a:t>	1987-90 -Noriega, Marcos, Stroessner, Brazil, Tiananmen Sq.  </a:t>
            </a:r>
          </a:p>
          <a:p>
            <a:pPr eaLnBrk="1" hangingPunct="1"/>
            <a:r>
              <a:rPr lang="en-US" sz="1050" dirty="0" smtClean="0"/>
              <a:t>1992 – Brazilian Supreme Ct judge</a:t>
            </a:r>
          </a:p>
          <a:p>
            <a:pPr eaLnBrk="1" hangingPunct="1"/>
            <a:r>
              <a:rPr lang="en-US" sz="1050" dirty="0" smtClean="0"/>
              <a:t>1996 - </a:t>
            </a:r>
            <a:r>
              <a:rPr lang="en-US" sz="1050" u="sng" dirty="0" smtClean="0">
                <a:solidFill>
                  <a:srgbClr val="FF0000"/>
                </a:solidFill>
              </a:rPr>
              <a:t>“Banqueros </a:t>
            </a:r>
            <a:r>
              <a:rPr lang="en-US" sz="1050" u="sng" dirty="0" err="1" smtClean="0">
                <a:solidFill>
                  <a:srgbClr val="FF0000"/>
                </a:solidFill>
              </a:rPr>
              <a:t>y</a:t>
            </a:r>
            <a:r>
              <a:rPr lang="en-US" sz="1050" u="sng" dirty="0" smtClean="0">
                <a:solidFill>
                  <a:srgbClr val="FF0000"/>
                </a:solidFill>
              </a:rPr>
              <a:t> Lavadolares”</a:t>
            </a:r>
            <a:r>
              <a:rPr lang="en-US" sz="1050" dirty="0" smtClean="0"/>
              <a:t> – first book on int’l tax havens</a:t>
            </a:r>
          </a:p>
          <a:p>
            <a:pPr eaLnBrk="1" hangingPunct="1"/>
            <a:r>
              <a:rPr lang="en-US" sz="1050" dirty="0" smtClean="0"/>
              <a:t>2003 - </a:t>
            </a:r>
            <a:r>
              <a:rPr lang="en-US" sz="1050" u="sng" dirty="0" smtClean="0">
                <a:solidFill>
                  <a:srgbClr val="FF0000"/>
                </a:solidFill>
              </a:rPr>
              <a:t>“Blood Bankers”</a:t>
            </a:r>
            <a:r>
              <a:rPr lang="en-US" sz="1050" u="sng" dirty="0" smtClean="0"/>
              <a:t> (Basic Books) </a:t>
            </a:r>
            <a:r>
              <a:rPr lang="en-US" sz="1050" dirty="0" smtClean="0"/>
              <a:t>– odious debt book</a:t>
            </a:r>
          </a:p>
          <a:p>
            <a:pPr eaLnBrk="1" hangingPunct="1"/>
            <a:r>
              <a:rPr lang="en-US" sz="1050" dirty="0" smtClean="0"/>
              <a:t>2005  - </a:t>
            </a:r>
            <a:r>
              <a:rPr lang="en-US" sz="1050" u="sng" dirty="0" smtClean="0">
                <a:solidFill>
                  <a:srgbClr val="FF0000"/>
                </a:solidFill>
              </a:rPr>
              <a:t>“Banking for the Poor</a:t>
            </a:r>
            <a:r>
              <a:rPr lang="en-US" sz="1050" dirty="0" smtClean="0">
                <a:solidFill>
                  <a:srgbClr val="FF0000"/>
                </a:solidFill>
              </a:rPr>
              <a:t>” (</a:t>
            </a:r>
            <a:r>
              <a:rPr lang="en-US" sz="1050" dirty="0" err="1" smtClean="0">
                <a:solidFill>
                  <a:srgbClr val="FF0000"/>
                </a:solidFill>
              </a:rPr>
              <a:t>WBk</a:t>
            </a:r>
            <a:r>
              <a:rPr lang="en-US" sz="105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en-US" sz="1050" dirty="0" smtClean="0"/>
              <a:t>2006 – Doc film about </a:t>
            </a:r>
            <a:r>
              <a:rPr lang="en-US" sz="1050" dirty="0" err="1" smtClean="0"/>
              <a:t>Evo</a:t>
            </a:r>
            <a:r>
              <a:rPr lang="en-US" sz="1050" dirty="0" smtClean="0"/>
              <a:t> Morales: “</a:t>
            </a:r>
            <a:r>
              <a:rPr lang="en-US" sz="1050" dirty="0" err="1" smtClean="0"/>
              <a:t>Cocalero</a:t>
            </a:r>
            <a:r>
              <a:rPr lang="en-US" sz="1050" dirty="0" smtClean="0"/>
              <a:t>” </a:t>
            </a:r>
          </a:p>
          <a:p>
            <a:pPr eaLnBrk="1" hangingPunct="1"/>
            <a:r>
              <a:rPr lang="en-US" sz="1050" dirty="0" smtClean="0"/>
              <a:t>2007 </a:t>
            </a:r>
            <a:r>
              <a:rPr lang="en-US" sz="1050" u="sng" dirty="0" smtClean="0"/>
              <a:t>– </a:t>
            </a:r>
            <a:r>
              <a:rPr lang="en-US" sz="1050" u="sng" dirty="0" smtClean="0">
                <a:solidFill>
                  <a:srgbClr val="FF0000"/>
                </a:solidFill>
              </a:rPr>
              <a:t>“A Game as Old as Empire</a:t>
            </a:r>
            <a:r>
              <a:rPr lang="en-US" sz="1050" dirty="0" smtClean="0"/>
              <a:t>” – study of debt relief</a:t>
            </a:r>
          </a:p>
          <a:p>
            <a:pPr eaLnBrk="1" hangingPunct="1"/>
            <a:r>
              <a:rPr lang="en-US" sz="1050" dirty="0" smtClean="0"/>
              <a:t>2009 – </a:t>
            </a:r>
            <a:r>
              <a:rPr lang="en-US" sz="1050" dirty="0" smtClean="0">
                <a:solidFill>
                  <a:srgbClr val="FF0000"/>
                </a:solidFill>
              </a:rPr>
              <a:t>Oxfam GB  study  for G20 – offshore haven estimates</a:t>
            </a:r>
          </a:p>
          <a:p>
            <a:pPr eaLnBrk="1" hangingPunct="1"/>
            <a:r>
              <a:rPr lang="en-US" sz="1050" dirty="0" smtClean="0"/>
              <a:t>2010 – </a:t>
            </a:r>
            <a:r>
              <a:rPr lang="en-US" sz="1050" dirty="0">
                <a:solidFill>
                  <a:srgbClr val="FF0000"/>
                </a:solidFill>
              </a:rPr>
              <a:t>E</a:t>
            </a:r>
            <a:r>
              <a:rPr lang="en-US" sz="1050" dirty="0" smtClean="0">
                <a:solidFill>
                  <a:srgbClr val="FF0000"/>
                </a:solidFill>
              </a:rPr>
              <a:t>stimates of untaxed offshore wealth (Forbes)</a:t>
            </a:r>
          </a:p>
          <a:p>
            <a:pPr eaLnBrk="1" hangingPunct="1"/>
            <a:r>
              <a:rPr lang="en-US" sz="1050" dirty="0" smtClean="0"/>
              <a:t>2012/13</a:t>
            </a:r>
            <a:r>
              <a:rPr lang="en-US" sz="1050" dirty="0" smtClean="0">
                <a:solidFill>
                  <a:srgbClr val="FF0000"/>
                </a:solidFill>
              </a:rPr>
              <a:t> </a:t>
            </a:r>
            <a:r>
              <a:rPr lang="en-US" sz="1050" u="sng" dirty="0" smtClean="0">
                <a:solidFill>
                  <a:srgbClr val="FF0000"/>
                </a:solidFill>
              </a:rPr>
              <a:t>Doc film:  “We’re Not Broke</a:t>
            </a:r>
            <a:r>
              <a:rPr lang="en-US" sz="1050" dirty="0" smtClean="0">
                <a:solidFill>
                  <a:srgbClr val="FF0000"/>
                </a:solidFill>
              </a:rPr>
              <a:t>” (Sundance FF)</a:t>
            </a:r>
            <a:endParaRPr lang="en-US" sz="1050" dirty="0">
              <a:solidFill>
                <a:srgbClr val="FF0000"/>
              </a:solidFill>
            </a:endParaRPr>
          </a:p>
          <a:p>
            <a:pPr marL="457200" lvl="1" indent="0" eaLnBrk="1" hangingPunct="1">
              <a:buNone/>
            </a:pPr>
            <a:r>
              <a:rPr lang="en-US" sz="1050" dirty="0" smtClean="0"/>
              <a:t>      </a:t>
            </a:r>
            <a:r>
              <a:rPr lang="en-US" sz="1050" u="sng" dirty="0" smtClean="0">
                <a:solidFill>
                  <a:srgbClr val="FF0000"/>
                </a:solidFill>
              </a:rPr>
              <a:t>“ The Price of Offshore Revisite</a:t>
            </a:r>
            <a:r>
              <a:rPr lang="en-US" sz="1050" dirty="0" smtClean="0">
                <a:solidFill>
                  <a:srgbClr val="FF0000"/>
                </a:solidFill>
              </a:rPr>
              <a:t>d” (TJN): flurry of interest in my original estimates</a:t>
            </a:r>
          </a:p>
          <a:p>
            <a:pPr eaLnBrk="1" hangingPunct="1"/>
            <a:r>
              <a:rPr lang="en-US" sz="1050" dirty="0" smtClean="0"/>
              <a:t>2014 </a:t>
            </a:r>
            <a:r>
              <a:rPr lang="en-US" sz="1050" u="sng" dirty="0" smtClean="0">
                <a:solidFill>
                  <a:srgbClr val="FF0000"/>
                </a:solidFill>
              </a:rPr>
              <a:t>Doc </a:t>
            </a:r>
            <a:r>
              <a:rPr lang="en-US" sz="1050" u="sng" dirty="0">
                <a:solidFill>
                  <a:srgbClr val="FF0000"/>
                </a:solidFill>
              </a:rPr>
              <a:t>f</a:t>
            </a:r>
            <a:r>
              <a:rPr lang="en-US" sz="1050" u="sng" dirty="0" smtClean="0">
                <a:solidFill>
                  <a:srgbClr val="FF0000"/>
                </a:solidFill>
              </a:rPr>
              <a:t>ilm: “The Price We Pay.” </a:t>
            </a:r>
            <a:r>
              <a:rPr lang="en-US" sz="1050" dirty="0" smtClean="0"/>
              <a:t>(</a:t>
            </a:r>
            <a:r>
              <a:rPr lang="en-US" sz="1050" dirty="0" smtClean="0">
                <a:solidFill>
                  <a:srgbClr val="FF0000"/>
                </a:solidFill>
              </a:rPr>
              <a:t>Toronto FF</a:t>
            </a:r>
            <a:r>
              <a:rPr lang="en-US" sz="1050" dirty="0" smtClean="0"/>
              <a:t>) </a:t>
            </a:r>
          </a:p>
          <a:p>
            <a:pPr eaLnBrk="1" hangingPunct="1"/>
            <a:r>
              <a:rPr lang="en-US" sz="1050" dirty="0" smtClean="0"/>
              <a:t>2015  </a:t>
            </a:r>
            <a:r>
              <a:rPr lang="en-US" sz="1050" dirty="0" smtClean="0">
                <a:solidFill>
                  <a:srgbClr val="FF0000"/>
                </a:solidFill>
              </a:rPr>
              <a:t>Haiti </a:t>
            </a:r>
            <a:r>
              <a:rPr lang="en-US" sz="1050" dirty="0">
                <a:solidFill>
                  <a:srgbClr val="FF0000"/>
                </a:solidFill>
              </a:rPr>
              <a:t>Remittance Project – Col U., </a:t>
            </a:r>
            <a:r>
              <a:rPr lang="en-US" sz="1050" dirty="0" smtClean="0">
                <a:solidFill>
                  <a:srgbClr val="FF0000"/>
                </a:solidFill>
              </a:rPr>
              <a:t>-- first project to address human capital flight</a:t>
            </a:r>
          </a:p>
          <a:p>
            <a:pPr eaLnBrk="1" hangingPunct="1"/>
            <a:r>
              <a:rPr lang="en-US" sz="1050" dirty="0" smtClean="0"/>
              <a:t> Credit </a:t>
            </a:r>
            <a:r>
              <a:rPr lang="en-US" sz="1050" dirty="0"/>
              <a:t>Suisse hearings – DOL</a:t>
            </a:r>
            <a:endParaRPr lang="en-US" sz="105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050" dirty="0" smtClean="0">
                <a:solidFill>
                  <a:srgbClr val="FF0000"/>
                </a:solidFill>
              </a:rPr>
              <a:t>“</a:t>
            </a:r>
            <a:r>
              <a:rPr lang="en-US" sz="1050" dirty="0">
                <a:solidFill>
                  <a:srgbClr val="FF0000"/>
                </a:solidFill>
              </a:rPr>
              <a:t>Enablers</a:t>
            </a:r>
            <a:r>
              <a:rPr lang="en-US" sz="1050" dirty="0" smtClean="0">
                <a:solidFill>
                  <a:srgbClr val="FF0000"/>
                </a:solidFill>
              </a:rPr>
              <a:t>” </a:t>
            </a:r>
            <a:r>
              <a:rPr lang="en-US" sz="1050" dirty="0">
                <a:solidFill>
                  <a:srgbClr val="FF0000"/>
                </a:solidFill>
              </a:rPr>
              <a:t>– NUPI – Argentina/ RSA/ </a:t>
            </a:r>
            <a:r>
              <a:rPr lang="en-US" sz="1050" dirty="0" smtClean="0">
                <a:solidFill>
                  <a:srgbClr val="FF0000"/>
                </a:solidFill>
              </a:rPr>
              <a:t>Switzerland: case  studies of capital flight enablers in 3 key countries</a:t>
            </a:r>
          </a:p>
          <a:p>
            <a:pPr eaLnBrk="1" hangingPunct="1"/>
            <a:r>
              <a:rPr lang="en-US" sz="1050" dirty="0" smtClean="0">
                <a:solidFill>
                  <a:srgbClr val="40458C"/>
                </a:solidFill>
              </a:rPr>
              <a:t>2016 </a:t>
            </a:r>
            <a:r>
              <a:rPr lang="en-US" sz="1050" dirty="0" smtClean="0">
                <a:solidFill>
                  <a:srgbClr val="FF0000"/>
                </a:solidFill>
              </a:rPr>
              <a:t> </a:t>
            </a:r>
            <a:endParaRPr lang="en-US" sz="1050" dirty="0" smtClean="0"/>
          </a:p>
          <a:p>
            <a:pPr lvl="1" eaLnBrk="1" hangingPunct="1"/>
            <a:r>
              <a:rPr lang="en-US" sz="1000" dirty="0" smtClean="0">
                <a:solidFill>
                  <a:srgbClr val="FF0000"/>
                </a:solidFill>
              </a:rPr>
              <a:t>“Let’s Make the Vatican Bank a Bank” </a:t>
            </a:r>
            <a:endParaRPr lang="en-US" sz="1000" dirty="0">
              <a:solidFill>
                <a:srgbClr val="FF0000"/>
              </a:solidFill>
            </a:endParaRPr>
          </a:p>
          <a:p>
            <a:pPr lvl="1" eaLnBrk="1" hangingPunct="1"/>
            <a:r>
              <a:rPr lang="en-US" sz="1050" dirty="0" smtClean="0">
                <a:solidFill>
                  <a:srgbClr val="FF0000"/>
                </a:solidFill>
              </a:rPr>
              <a:t>Long essay in  </a:t>
            </a:r>
            <a:r>
              <a:rPr lang="en-US" sz="1050" u="sng" dirty="0" smtClean="0">
                <a:solidFill>
                  <a:srgbClr val="FF0000"/>
                </a:solidFill>
              </a:rPr>
              <a:t>Global Tax Fairness </a:t>
            </a:r>
            <a:r>
              <a:rPr lang="en-US" sz="1050" dirty="0" smtClean="0">
                <a:solidFill>
                  <a:srgbClr val="FF0000"/>
                </a:solidFill>
              </a:rPr>
              <a:t>(Pogge &amp; Mehta, </a:t>
            </a:r>
            <a:r>
              <a:rPr lang="en-US" sz="1050" dirty="0" err="1" smtClean="0">
                <a:solidFill>
                  <a:srgbClr val="FF0000"/>
                </a:solidFill>
              </a:rPr>
              <a:t>ed</a:t>
            </a:r>
            <a:r>
              <a:rPr lang="en-US" sz="1050" dirty="0" smtClean="0">
                <a:solidFill>
                  <a:srgbClr val="FF0000"/>
                </a:solidFill>
              </a:rPr>
              <a:t>, Oxford U Press, 4/2016). </a:t>
            </a:r>
          </a:p>
          <a:p>
            <a:pPr lvl="1" eaLnBrk="1" hangingPunct="1"/>
            <a:r>
              <a:rPr lang="en-US" sz="1000" dirty="0" smtClean="0">
                <a:solidFill>
                  <a:srgbClr val="FF0000"/>
                </a:solidFill>
              </a:rPr>
              <a:t>Panama Papers </a:t>
            </a:r>
          </a:p>
          <a:p>
            <a:pPr lvl="1" eaLnBrk="1" hangingPunct="1"/>
            <a:r>
              <a:rPr lang="en-US" sz="1000" dirty="0" smtClean="0">
                <a:solidFill>
                  <a:srgbClr val="FF0000"/>
                </a:solidFill>
              </a:rPr>
              <a:t>TJN estimates update</a:t>
            </a:r>
          </a:p>
          <a:p>
            <a:pPr eaLnBrk="1" hangingPunct="1"/>
            <a:r>
              <a:rPr lang="en-US" sz="1050" dirty="0" smtClean="0">
                <a:solidFill>
                  <a:srgbClr val="40458C"/>
                </a:solidFill>
              </a:rPr>
              <a:t> 2017  </a:t>
            </a:r>
            <a:r>
              <a:rPr lang="en-US" sz="1050" u="sng" dirty="0" smtClean="0">
                <a:solidFill>
                  <a:srgbClr val="FF0000"/>
                </a:solidFill>
              </a:rPr>
              <a:t>Pirate </a:t>
            </a:r>
            <a:r>
              <a:rPr lang="en-US" sz="1050" u="sng" dirty="0">
                <a:solidFill>
                  <a:srgbClr val="FF0000"/>
                </a:solidFill>
              </a:rPr>
              <a:t>Bankers </a:t>
            </a:r>
            <a:r>
              <a:rPr lang="en-US" sz="1050" dirty="0">
                <a:solidFill>
                  <a:srgbClr val="FF0000"/>
                </a:solidFill>
              </a:rPr>
              <a:t>(Col. </a:t>
            </a:r>
            <a:r>
              <a:rPr lang="en-US" sz="1050" dirty="0" smtClean="0">
                <a:solidFill>
                  <a:srgbClr val="FF0000"/>
                </a:solidFill>
              </a:rPr>
              <a:t>U.: 2017) </a:t>
            </a:r>
            <a:endParaRPr lang="en-US" sz="1050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en-US" sz="2400" dirty="0" smtClean="0"/>
              <a:t>		</a:t>
            </a:r>
            <a:endParaRPr lang="en-US" sz="1400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40458C"/>
                </a:solidFill>
              </a:rPr>
              <a:t>(c)JSH 2016</a:t>
            </a:r>
            <a:endParaRPr lang="en-US" sz="1000" dirty="0">
              <a:solidFill>
                <a:srgbClr val="40458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9D78F-4F7B-1944-A54A-C20ECDD9EFD2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248400"/>
            <a:ext cx="1905000" cy="457200"/>
          </a:xfrm>
        </p:spPr>
        <p:txBody>
          <a:bodyPr/>
          <a:lstStyle/>
          <a:p>
            <a:pPr>
              <a:defRPr/>
            </a:pPr>
            <a:endParaRPr lang="en-US" sz="1000" dirty="0">
              <a:solidFill>
                <a:srgbClr val="40458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 dirty="0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009EF-A948-EA4D-81B2-5B33C88327B8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11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66916" name="Picture 3" descr="IMG_0013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28601"/>
            <a:ext cx="151708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IMG_001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28600"/>
            <a:ext cx="160619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WashingtonMonthly-1976m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1868872" cy="2057399"/>
          </a:xfrm>
          <a:prstGeom prst="rect">
            <a:avLst/>
          </a:prstGeom>
        </p:spPr>
      </p:pic>
      <p:pic>
        <p:nvPicPr>
          <p:cNvPr id="8" name="Picture 7" descr="BloodBanker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1981200"/>
            <a:ext cx="1763163" cy="2514600"/>
          </a:xfrm>
          <a:prstGeom prst="rect">
            <a:avLst/>
          </a:prstGeom>
        </p:spPr>
      </p:pic>
      <p:pic>
        <p:nvPicPr>
          <p:cNvPr id="7" name="Picture 6" descr="9781576753958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66800"/>
            <a:ext cx="1356014" cy="2057400"/>
          </a:xfrm>
          <a:prstGeom prst="rect">
            <a:avLst/>
          </a:prstGeom>
        </p:spPr>
      </p:pic>
      <p:pic>
        <p:nvPicPr>
          <p:cNvPr id="9" name="Picture 8" descr="ATTACKOFGLOBALP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2200"/>
            <a:ext cx="2514600" cy="1076747"/>
          </a:xfrm>
          <a:prstGeom prst="rect">
            <a:avLst/>
          </a:prstGeom>
        </p:spPr>
      </p:pic>
      <p:pic>
        <p:nvPicPr>
          <p:cNvPr id="12" name="Picture 11" descr="WN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76800"/>
            <a:ext cx="2104823" cy="1295400"/>
          </a:xfrm>
          <a:prstGeom prst="rect">
            <a:avLst/>
          </a:prstGeom>
        </p:spPr>
      </p:pic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191000"/>
            <a:ext cx="1400951" cy="2022763"/>
          </a:xfrm>
          <a:prstGeom prst="rect">
            <a:avLst/>
          </a:prstGeom>
        </p:spPr>
      </p:pic>
      <p:pic>
        <p:nvPicPr>
          <p:cNvPr id="13" name="Picture 12" descr="PRICETWO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48000"/>
            <a:ext cx="1380401" cy="220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1000" y="2362200"/>
            <a:ext cx="1371600" cy="213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600" y="1143000"/>
            <a:ext cx="2362200" cy="8273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9200" y="5943600"/>
            <a:ext cx="3733800" cy="501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2600" y="990600"/>
            <a:ext cx="1219200" cy="673178"/>
          </a:xfrm>
          <a:prstGeom prst="rect">
            <a:avLst/>
          </a:prstGeom>
        </p:spPr>
      </p:pic>
      <p:pic>
        <p:nvPicPr>
          <p:cNvPr id="20" name="Picture 19" descr="IMG_0880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00" y="2705100"/>
            <a:ext cx="2362200" cy="1828800"/>
          </a:xfrm>
          <a:prstGeom prst="rect">
            <a:avLst/>
          </a:prstGeom>
        </p:spPr>
      </p:pic>
      <p:pic>
        <p:nvPicPr>
          <p:cNvPr id="21" name="Picture 20" descr="IMG_0883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9800" y="457200"/>
            <a:ext cx="1828800" cy="13716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7" name="Picture 16" descr="TaxTH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657600"/>
            <a:ext cx="1752600" cy="2351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 dirty="0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1371600"/>
            <a:ext cx="714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“Kleptocrats I Have Known (Or Investigated..)”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6" name="Picture 27" descr="C:\Documents and Settings\Valued Customer\Desktop\SECONDWPIPRESENTATIONMARCH2005\noriega-mug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146658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arc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5000"/>
            <a:ext cx="2263640" cy="2382212"/>
          </a:xfrm>
          <a:prstGeom prst="rect">
            <a:avLst/>
          </a:prstGeom>
        </p:spPr>
      </p:pic>
      <p:pic>
        <p:nvPicPr>
          <p:cNvPr id="8" name="Picture 36" descr="C:\Documents and Settings\Valued Customer\Desktop\SECONDWPIPRESENTATIONMARCH2005\PEREZCARLOSANDRES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1344450" cy="142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0" descr="C:\Documents and Settings\Valued Customer\Desktop\SECONDWPIPRESENTATIONMARCH2005\riosmon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1295400" cy="102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Documents and Settings\Valued Customer\Desktop\SECONDWPIPRESENTATIONMARCH2005\Fig. 3.14. Joseph Estra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1079601" cy="9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C:\Documents and Settings\Valued Customer\Desktop\SECONDWPIPRESENTATIONMARCH2005\Mario Villanueva Madri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752600"/>
            <a:ext cx="77236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Documents and Settings\Valued Customer\Desktop\SECONDWPIPRESENTATIONMARCH2005\_38168938_obiang300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122158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C:\Documents and Settings\Valued Customer\Desktop\SECONDWPIPRESENTATIONMARCH2005\collor fernand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04800"/>
            <a:ext cx="1022674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1" descr="C:\Documents and Settings\Valued Customer\My Documents\00 NEWNEWCFBOOK\00001NEW BOOKONE\FINALBOOKONEPIX\04   BRAZIL GRAPHICS\Fig. 4.18. Gebauer and Fin Minister Galvea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43400"/>
            <a:ext cx="1066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5" descr="C:\Documents and Settings\Valued Customer\Desktop\SECONDWPIPRESENTATIONMARCH2005\Zardar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276600"/>
            <a:ext cx="838200" cy="69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i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28800"/>
            <a:ext cx="1699481" cy="13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ARNEY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2400"/>
            <a:ext cx="1447800" cy="1218992"/>
          </a:xfrm>
          <a:prstGeom prst="rect">
            <a:avLst/>
          </a:prstGeom>
        </p:spPr>
      </p:pic>
      <p:pic>
        <p:nvPicPr>
          <p:cNvPr id="19" name="Picture 18" descr="Alfredo_Stroessner_1987_Paraguay_stamp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53000"/>
            <a:ext cx="1117600" cy="1407160"/>
          </a:xfrm>
          <a:prstGeom prst="rect">
            <a:avLst/>
          </a:prstGeom>
        </p:spPr>
      </p:pic>
      <p:pic>
        <p:nvPicPr>
          <p:cNvPr id="20" name="Picture 19" descr="Unknown-2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19600"/>
            <a:ext cx="1041400" cy="1388533"/>
          </a:xfrm>
          <a:prstGeom prst="rect">
            <a:avLst/>
          </a:prstGeom>
        </p:spPr>
      </p:pic>
      <p:pic>
        <p:nvPicPr>
          <p:cNvPr id="22" name="Picture 21" descr="Unknown.jpe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181600"/>
            <a:ext cx="1295400" cy="834058"/>
          </a:xfrm>
          <a:prstGeom prst="rect">
            <a:avLst/>
          </a:prstGeom>
        </p:spPr>
      </p:pic>
      <p:pic>
        <p:nvPicPr>
          <p:cNvPr id="25" name="Picture 24" descr="Anastasio_Somoza_DeBayle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990600" cy="1143000"/>
          </a:xfrm>
          <a:prstGeom prst="rect">
            <a:avLst/>
          </a:prstGeom>
        </p:spPr>
      </p:pic>
      <p:pic>
        <p:nvPicPr>
          <p:cNvPr id="26" name="Picture 25" descr="Unknown-1.jpe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200400"/>
            <a:ext cx="1102085" cy="825500"/>
          </a:xfrm>
          <a:prstGeom prst="rect">
            <a:avLst/>
          </a:prstGeom>
        </p:spPr>
      </p:pic>
      <p:pic>
        <p:nvPicPr>
          <p:cNvPr id="27" name="Picture 26" descr="Unknown-3.jpe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43199"/>
            <a:ext cx="1295400" cy="889094"/>
          </a:xfrm>
          <a:prstGeom prst="rect">
            <a:avLst/>
          </a:prstGeom>
        </p:spPr>
      </p:pic>
      <p:pic>
        <p:nvPicPr>
          <p:cNvPr id="28" name="Picture 27" descr="Unknown-4.jpe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"/>
            <a:ext cx="1219200" cy="1066800"/>
          </a:xfrm>
          <a:prstGeom prst="rect">
            <a:avLst/>
          </a:prstGeom>
        </p:spPr>
      </p:pic>
      <p:pic>
        <p:nvPicPr>
          <p:cNvPr id="29" name="Picture 28" descr="Unknown-6.jpe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81601"/>
            <a:ext cx="671052" cy="990600"/>
          </a:xfrm>
          <a:prstGeom prst="rect">
            <a:avLst/>
          </a:prstGeom>
        </p:spPr>
      </p:pic>
      <p:pic>
        <p:nvPicPr>
          <p:cNvPr id="30" name="Picture 29" descr="Unknown-5.jpe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05400"/>
            <a:ext cx="1517650" cy="1136773"/>
          </a:xfrm>
          <a:prstGeom prst="rect">
            <a:avLst/>
          </a:prstGeom>
        </p:spPr>
      </p:pic>
      <p:pic>
        <p:nvPicPr>
          <p:cNvPr id="32" name="Picture 31" descr="Unknown.jpe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762000" cy="1116000"/>
          </a:xfrm>
          <a:prstGeom prst="rect">
            <a:avLst/>
          </a:prstGeom>
        </p:spPr>
      </p:pic>
      <p:pic>
        <p:nvPicPr>
          <p:cNvPr id="33" name="Picture 32" descr="Unknown-1.jpe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343400"/>
            <a:ext cx="914400" cy="1231900"/>
          </a:xfrm>
          <a:prstGeom prst="rect">
            <a:avLst/>
          </a:prstGeom>
        </p:spPr>
      </p:pic>
      <p:pic>
        <p:nvPicPr>
          <p:cNvPr id="34" name="Picture 33" descr="Unknown-2.jpe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410200"/>
            <a:ext cx="914400" cy="11020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B9C49E-89E4-5E42-9D9C-AFE12184E937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12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15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Odious Debt Investigations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7772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Argentina: </a:t>
            </a:r>
            <a:r>
              <a:rPr lang="en-US" sz="1400" dirty="0" err="1" smtClean="0">
                <a:latin typeface="Verdana" charset="0"/>
                <a:ea typeface="ＭＳ Ｐゴシック" charset="0"/>
                <a:cs typeface="ＭＳ Ｐゴシック" charset="0"/>
              </a:rPr>
              <a:t>Citibank,Santander</a:t>
            </a: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Bolivia</a:t>
            </a:r>
            <a:r>
              <a:rPr lang="en-US" sz="1400" dirty="0">
                <a:latin typeface="Verdan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400" dirty="0" err="1" smtClean="0">
                <a:latin typeface="Verdana" charset="0"/>
                <a:ea typeface="ＭＳ Ｐゴシック" charset="0"/>
                <a:cs typeface="ＭＳ Ｐゴシック" charset="0"/>
              </a:rPr>
              <a:t>gas&amp;water</a:t>
            </a: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Brazil: JPMorgan</a:t>
            </a:r>
            <a:endParaRPr lang="en-US" sz="1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Chile: BT/DB - privatization fiasco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Ecuador: bond diversions 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>
                <a:latin typeface="Verdana" charset="0"/>
                <a:ea typeface="ＭＳ Ｐゴシック" charset="0"/>
                <a:cs typeface="ＭＳ Ｐゴシック" charset="0"/>
              </a:rPr>
              <a:t>Haiti/ West Africa: </a:t>
            </a: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BNP </a:t>
            </a:r>
            <a:r>
              <a:rPr lang="en-US" sz="1400" dirty="0" err="1" smtClean="0">
                <a:latin typeface="Verdana" charset="0"/>
                <a:ea typeface="ＭＳ Ｐゴシック" charset="0"/>
                <a:cs typeface="ＭＳ Ｐゴシック" charset="0"/>
              </a:rPr>
              <a:t>SocGen</a:t>
            </a:r>
            <a:endParaRPr lang="en-US" sz="14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Mexico: Citibank/BankAmerica/ Pemex union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Guatemala: </a:t>
            </a:r>
            <a:r>
              <a:rPr lang="en-US" sz="1400" dirty="0" err="1" smtClean="0">
                <a:latin typeface="Verdana" charset="0"/>
                <a:ea typeface="ＭＳ Ｐゴシック" charset="0"/>
                <a:cs typeface="ＭＳ Ｐゴシック" charset="0"/>
              </a:rPr>
              <a:t>WBk</a:t>
            </a: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 loans/ genocide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Nicaragua</a:t>
            </a:r>
            <a:r>
              <a:rPr lang="en-US" sz="1400" dirty="0">
                <a:latin typeface="Verdan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BT/DB – Sandinistas</a:t>
            </a:r>
            <a:endParaRPr lang="en-US" sz="1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Panama: BNP/Noriega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Paraguay: Citi/</a:t>
            </a:r>
            <a:r>
              <a:rPr lang="en-US" sz="1400" dirty="0" err="1" smtClean="0">
                <a:latin typeface="Verdana" charset="0"/>
                <a:ea typeface="ＭＳ Ｐゴシック" charset="0"/>
                <a:cs typeface="ＭＳ Ｐゴシック" charset="0"/>
              </a:rPr>
              <a:t>Stroessner</a:t>
            </a:r>
            <a:endParaRPr lang="en-US" sz="14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Venezuela: Chase/ CAP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Iran: Chase/HSBC/Shah/</a:t>
            </a:r>
            <a:r>
              <a:rPr lang="en-US" sz="1400" dirty="0" err="1" smtClean="0">
                <a:latin typeface="Verdana" charset="0"/>
                <a:ea typeface="ＭＳ Ｐゴシック" charset="0"/>
                <a:cs typeface="ＭＳ Ｐゴシック" charset="0"/>
              </a:rPr>
              <a:t>hmandinejad</a:t>
            </a:r>
            <a:endParaRPr lang="en-US" sz="14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Iraq: Deutsche Bank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Angola: Port banks/ oil diversions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Nigeria: HSBC, Barclays, </a:t>
            </a:r>
            <a:r>
              <a:rPr lang="en-US" sz="1400" dirty="0" err="1" smtClean="0">
                <a:latin typeface="Verdana" charset="0"/>
                <a:ea typeface="ＭＳ Ｐゴシック" charset="0"/>
                <a:cs typeface="ＭＳ Ｐゴシック" charset="0"/>
              </a:rPr>
              <a:t>etc</a:t>
            </a:r>
            <a:endParaRPr lang="en-US" sz="14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400" dirty="0">
                <a:latin typeface="Verdana" charset="0"/>
                <a:ea typeface="ＭＳ Ｐゴシック" charset="0"/>
                <a:cs typeface="ＭＳ Ｐゴシック" charset="0"/>
              </a:rPr>
              <a:t>South </a:t>
            </a: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Africa: Barclays/ HSBC/DB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Indonesia: HSBC/ Austrian banks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>
                <a:latin typeface="Verdana" charset="0"/>
                <a:ea typeface="ＭＳ Ｐゴシック" charset="0"/>
                <a:cs typeface="ＭＳ Ｐゴシック" charset="0"/>
              </a:rPr>
              <a:t>Philippines: </a:t>
            </a:r>
            <a:r>
              <a:rPr lang="en-US" sz="1400" dirty="0" smtClean="0">
                <a:latin typeface="Verdana" charset="0"/>
                <a:ea typeface="ＭＳ Ｐゴシック" charset="0"/>
                <a:cs typeface="ＭＳ Ｐゴシック" charset="0"/>
              </a:rPr>
              <a:t>UBS/ Marcos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smtClean="0">
                <a:solidFill>
                  <a:srgbClr val="000000"/>
                </a:solidFill>
                <a:latin typeface="Verdana"/>
                <a:ea typeface="ＭＳ Ｐゴシック" charset="-128"/>
                <a:cs typeface="ＭＳ Ｐゴシック" charset="-128"/>
              </a:rPr>
              <a:t>(c)JSH 2016</a:t>
            </a:r>
            <a:endParaRPr lang="en-US" sz="1200" dirty="0">
              <a:solidFill>
                <a:srgbClr val="000000"/>
              </a:solidFill>
              <a:latin typeface="Verdana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7761-8E1E-9B4B-B9FF-8CFB55D6D0C4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2AFA-FD33-BA45-A770-74002A6BDEE2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3362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726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533400"/>
            <a:ext cx="3852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latest klepto…an old friend…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Quantifying Kleptocracy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Our old estimates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Why we bother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with quantification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Early efforts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2012: 3 methods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Capital flight flows vs. flight wealth</a:t>
            </a:r>
          </a:p>
          <a:p>
            <a:r>
              <a:rPr lang="en-US" dirty="0" smtClean="0"/>
              <a:t>Latest </a:t>
            </a:r>
            <a:r>
              <a:rPr lang="en-US" dirty="0"/>
              <a:t>e</a:t>
            </a:r>
            <a:r>
              <a:rPr lang="en-US" dirty="0" smtClean="0"/>
              <a:t>stimates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20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Investigative economics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2541816"/>
              </p:ext>
            </p:extLst>
          </p:nvPr>
        </p:nvGraphicFramePr>
        <p:xfrm>
          <a:off x="457200" y="1371600"/>
          <a:ext cx="8229600" cy="530859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114800"/>
                <a:gridCol w="4114800"/>
              </a:tblGrid>
              <a:tr h="35261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Investigative Economics</a:t>
                      </a:r>
                      <a:endParaRPr lang="en-US" sz="1700" dirty="0"/>
                    </a:p>
                  </a:txBody>
                  <a:tcPr marT="43474" marB="434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Neoclassical</a:t>
                      </a:r>
                      <a:r>
                        <a:rPr lang="en-US" sz="1700" baseline="0" dirty="0" smtClean="0"/>
                        <a:t> Economics</a:t>
                      </a:r>
                      <a:endParaRPr lang="en-US" sz="1700" dirty="0"/>
                    </a:p>
                  </a:txBody>
                  <a:tcPr marT="43474" marB="43474"/>
                </a:tc>
              </a:tr>
              <a:tr h="11303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700" dirty="0" smtClean="0"/>
                        <a:t>“Just look at the </a:t>
                      </a:r>
                      <a:r>
                        <a:rPr lang="en-US" sz="1700" dirty="0" err="1" smtClean="0"/>
                        <a:t>f’in</a:t>
                      </a:r>
                      <a:r>
                        <a:rPr lang="en-US" sz="1700" dirty="0" smtClean="0"/>
                        <a:t> data.” (J.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Tukey’s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inter-ocular significance test)   </a:t>
                      </a:r>
                      <a:endParaRPr lang="en-US" sz="1700" dirty="0" smtClean="0">
                        <a:solidFill>
                          <a:srgbClr val="002D6A"/>
                        </a:solidFill>
                      </a:endParaRPr>
                    </a:p>
                  </a:txBody>
                  <a:tcPr marT="43474" marB="434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700" baseline="0" dirty="0" smtClean="0">
                          <a:solidFill>
                            <a:srgbClr val="002D6A"/>
                          </a:solidFill>
                        </a:rPr>
                        <a:t> Optimization model-centric</a:t>
                      </a:r>
                      <a:endParaRPr lang="en-US" sz="1700" dirty="0">
                        <a:solidFill>
                          <a:srgbClr val="002D6A"/>
                        </a:solidFill>
                      </a:endParaRPr>
                    </a:p>
                  </a:txBody>
                  <a:tcPr marT="43474" marB="43474"/>
                </a:tc>
              </a:tr>
              <a:tr h="608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700" dirty="0" smtClean="0"/>
                        <a:t>Anomaly-driven: </a:t>
                      </a:r>
                      <a:r>
                        <a:rPr lang="en-US" sz="1700" u="sng" dirty="0" smtClean="0"/>
                        <a:t>Puzzles</a:t>
                      </a:r>
                      <a:r>
                        <a:rPr lang="en-US" sz="1700" dirty="0" smtClean="0"/>
                        <a:t> tell us where to look  (often with </a:t>
                      </a:r>
                      <a:r>
                        <a:rPr lang="en-US" sz="1700" baseline="0" dirty="0" smtClean="0"/>
                        <a:t>night vision) </a:t>
                      </a:r>
                      <a:endParaRPr lang="en-US" sz="1700" dirty="0" smtClean="0"/>
                    </a:p>
                  </a:txBody>
                  <a:tcPr marT="43474" marB="434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700" u="sng" dirty="0" smtClean="0"/>
                        <a:t>Models</a:t>
                      </a:r>
                      <a:r>
                        <a:rPr lang="en-US" sz="1700" dirty="0" smtClean="0"/>
                        <a:t> tell us where to look </a:t>
                      </a:r>
                    </a:p>
                    <a:p>
                      <a:pPr>
                        <a:buFont typeface="Arial"/>
                        <a:buChar char="•"/>
                      </a:pPr>
                      <a:endParaRPr lang="en-US" sz="1700" dirty="0">
                        <a:solidFill>
                          <a:srgbClr val="002D6A"/>
                        </a:solidFill>
                      </a:endParaRPr>
                    </a:p>
                  </a:txBody>
                  <a:tcPr marT="43474" marB="43474"/>
                </a:tc>
              </a:tr>
              <a:tr h="608629"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700" dirty="0" smtClean="0"/>
                        <a:t>Skeptical of “methodological individualism” </a:t>
                      </a:r>
                      <a:endParaRPr lang="en-US" sz="1700" dirty="0"/>
                    </a:p>
                  </a:txBody>
                  <a:tcPr marT="43474" marB="43474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700" baseline="0" dirty="0" smtClean="0"/>
                        <a:t>Bias toward “methodological  individualism”</a:t>
                      </a:r>
                      <a:endParaRPr lang="en-US" sz="1700" dirty="0"/>
                    </a:p>
                  </a:txBody>
                  <a:tcPr marT="43474" marB="43474"/>
                </a:tc>
              </a:tr>
              <a:tr h="86947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700" dirty="0" smtClean="0"/>
                        <a:t>Plausibility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counts: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case based + inferential</a:t>
                      </a:r>
                    </a:p>
                  </a:txBody>
                  <a:tcPr marT="43474" marB="4347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700" dirty="0" smtClean="0"/>
                        <a:t> 19</a:t>
                      </a:r>
                      <a:r>
                        <a:rPr lang="en-US" sz="1700" baseline="30000" dirty="0" smtClean="0"/>
                        <a:t>th-</a:t>
                      </a:r>
                      <a:r>
                        <a:rPr lang="en-US" sz="1700" dirty="0" smtClean="0"/>
                        <a:t>century positivism lives on:  “prediction” trumps “explanation”</a:t>
                      </a:r>
                    </a:p>
                    <a:p>
                      <a:pPr>
                        <a:buFont typeface="Arial"/>
                        <a:buChar char="•"/>
                      </a:pPr>
                      <a:endParaRPr lang="en-US" sz="1700" dirty="0"/>
                    </a:p>
                  </a:txBody>
                  <a:tcPr marT="43474" marB="43474"/>
                </a:tc>
              </a:tr>
              <a:tr h="60862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700" dirty="0" smtClean="0"/>
                        <a:t>If you</a:t>
                      </a:r>
                      <a:r>
                        <a:rPr lang="en-US" sz="1700" baseline="0" dirty="0" smtClean="0"/>
                        <a:t> want to know how someone feels, you can ask them</a:t>
                      </a:r>
                      <a:endParaRPr lang="en-US" sz="1700" dirty="0"/>
                    </a:p>
                  </a:txBody>
                  <a:tcPr marT="43474" marB="43474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 1960s behaviorism: “You look pretty good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today; how am I?”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T="43474" marB="43474"/>
                </a:tc>
              </a:tr>
              <a:tr h="113031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700" dirty="0" smtClean="0"/>
                        <a:t>Get out of the armchair, go to the</a:t>
                      </a:r>
                      <a:r>
                        <a:rPr lang="en-US" sz="1700" baseline="0" dirty="0" smtClean="0"/>
                        <a:t> field</a:t>
                      </a:r>
                      <a:r>
                        <a:rPr lang="en-US" sz="1700" dirty="0" smtClean="0"/>
                        <a:t> ( vs. “abstract empiricism”) (C. Wright Mills) </a:t>
                      </a:r>
                    </a:p>
                    <a:p>
                      <a:endParaRPr lang="en-US" sz="1700" dirty="0"/>
                    </a:p>
                  </a:txBody>
                  <a:tcPr marT="43474" marB="43474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700" dirty="0" smtClean="0"/>
                        <a:t>“But</a:t>
                      </a:r>
                      <a:r>
                        <a:rPr lang="en-US" sz="1700" baseline="0" dirty="0" smtClean="0"/>
                        <a:t> I want tenure!… and my armchair is very comfortable!”</a:t>
                      </a:r>
                      <a:endParaRPr lang="en-US" sz="1700" dirty="0">
                        <a:solidFill>
                          <a:srgbClr val="FF0000"/>
                        </a:solidFill>
                      </a:endParaRPr>
                    </a:p>
                  </a:txBody>
                  <a:tcPr marT="43474" marB="43474"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 dirty="0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12288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526652-A0E0-274E-9648-DF62A370957C}" type="slidenum">
              <a:rPr lang="en-US" sz="1200">
                <a:solidFill>
                  <a:srgbClr val="898EA1"/>
                </a:solidFill>
                <a:latin typeface="Calibri" charset="0"/>
              </a:rPr>
              <a:pPr eaLnBrk="1" hangingPunct="1"/>
              <a:t>16</a:t>
            </a:fld>
            <a:endParaRPr lang="en-US" sz="1200">
              <a:solidFill>
                <a:srgbClr val="898EA1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378AA6-4DAA-5C4A-8B3D-BAA3589BC60E}" type="slidenum">
              <a:rPr lang="en-US" sz="1800">
                <a:solidFill>
                  <a:srgbClr val="000000"/>
                </a:solidFill>
                <a:latin typeface="Times New Roman" charset="0"/>
              </a:rPr>
              <a:pPr eaLnBrk="1" hangingPunct="1"/>
              <a:t>17</a:t>
            </a:fld>
            <a:endParaRPr lang="en-US" sz="18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8788" name="Picture 6" descr="wolfensohnbetterpolic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9261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8" descr="obama-stressed-fa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514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19400"/>
            <a:ext cx="9810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4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  <a:ea typeface="ＭＳ Ｐゴシック" charset="-128"/>
                <a:cs typeface="ＭＳ Ｐゴシック" charset="-128"/>
              </a:rPr>
              <a:t>(c)JSH 2016</a:t>
            </a:r>
            <a:endParaRPr lang="en-US">
              <a:solidFill>
                <a:srgbClr val="000000"/>
              </a:solidFill>
              <a:latin typeface="Verdana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8792" name="TextBox 9"/>
          <p:cNvSpPr txBox="1">
            <a:spLocks noChangeArrowheads="1"/>
          </p:cNvSpPr>
          <p:nvPr/>
        </p:nvSpPr>
        <p:spPr bwMode="auto">
          <a:xfrm>
            <a:off x="3352800" y="121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 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62000" y="1676400"/>
            <a:ext cx="7620000" cy="2492375"/>
          </a:xfrm>
          <a:prstGeom prst="rect">
            <a:avLst/>
          </a:prstGeom>
          <a:solidFill>
            <a:schemeClr val="accent4">
              <a:alpha val="53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If you cannot express it in numbers, your knowledge is of a meager and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unsatisfactory kind. </a:t>
            </a: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				-- Lord Kelvin, 1889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latin typeface="Tahoma"/>
              </a:rPr>
              <a:t>(c)JSH 2016</a:t>
            </a:r>
            <a:endParaRPr lang="en-US">
              <a:solidFill>
                <a:srgbClr val="40458C"/>
              </a:solidFill>
              <a:latin typeface="Tahoma"/>
            </a:endParaRPr>
          </a:p>
        </p:txBody>
      </p:sp>
      <p:pic>
        <p:nvPicPr>
          <p:cNvPr id="5" name="Picture 4" descr="Economist2162013Missing$20trill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39103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40458C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AC91-E7C1-F44F-832F-3E52C5CC93E3}" type="slidenum">
              <a:rPr lang="en-US" smtClean="0">
                <a:solidFill>
                  <a:srgbClr val="40458C"/>
                </a:solidFill>
                <a:latin typeface="Tahoma"/>
              </a:rPr>
              <a:pPr/>
              <a:t>18</a:t>
            </a:fld>
            <a:endParaRPr lang="en-US">
              <a:solidFill>
                <a:srgbClr val="40458C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329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906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/>
                <a:ea typeface="ＭＳ Ｐゴシック" pitchFamily="-1" charset="-128"/>
                <a:cs typeface="Arial Black"/>
              </a:rPr>
              <a:t>P</a:t>
            </a:r>
            <a:r>
              <a:rPr lang="en-US" sz="1800" dirty="0" smtClean="0">
                <a:solidFill>
                  <a:srgbClr val="FF0000"/>
                </a:solidFill>
                <a:latin typeface="Arial Black"/>
                <a:ea typeface="ＭＳ Ｐゴシック" pitchFamily="-1" charset="-128"/>
                <a:cs typeface="Arial Black"/>
              </a:rPr>
              <a:t>irate Banking – huge global biz:  help </a:t>
            </a:r>
            <a:r>
              <a:rPr lang="en-US" sz="1800" dirty="0" err="1" smtClean="0">
                <a:solidFill>
                  <a:srgbClr val="FF0000"/>
                </a:solidFill>
                <a:latin typeface="Arial Black"/>
                <a:ea typeface="ＭＳ Ｐゴシック" pitchFamily="-1" charset="-128"/>
                <a:cs typeface="Arial Black"/>
              </a:rPr>
              <a:t>kleptos</a:t>
            </a:r>
            <a:r>
              <a:rPr lang="en-US" sz="1800" dirty="0" smtClean="0">
                <a:solidFill>
                  <a:srgbClr val="FF0000"/>
                </a:solidFill>
                <a:latin typeface="Arial Black"/>
                <a:ea typeface="ＭＳ Ｐゴシック" pitchFamily="-1" charset="-128"/>
                <a:cs typeface="Arial Black"/>
              </a:rPr>
              <a:t> and private elites put wealth offshore, manage it remotely </a:t>
            </a:r>
            <a:endParaRPr lang="en-US" sz="200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 dirty="0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CAA372-6F58-3243-82C6-907510A82EC9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19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5" name="Picture 3" descr="IMG_001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362200"/>
            <a:ext cx="2590800" cy="28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30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1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5257800" cy="116205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GLOBAL HAVEN INDUSTRY –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Quantifying Kleptocracy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AnitaKunz400.jpg"/>
          <p:cNvPicPr>
            <a:picLocks noGrp="1" noChangeAspect="1"/>
          </p:cNvPicPr>
          <p:nvPr>
            <p:ph idx="1"/>
          </p:nvPr>
        </p:nvPicPr>
        <p:blipFill>
          <a:blip r:embed="rId3"/>
          <a:srcRect t="-32081" b="-32081"/>
          <a:stretch>
            <a:fillRect/>
          </a:stretch>
        </p:blipFill>
        <p:spPr>
          <a:xfrm>
            <a:off x="4953000" y="304800"/>
            <a:ext cx="4191000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447800"/>
            <a:ext cx="4267200" cy="46910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“Panama Papers” context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Quantifying kleptocracy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b="1" dirty="0" smtClean="0">
                <a:solidFill>
                  <a:srgbClr val="FF0000"/>
                </a:solidFill>
              </a:rPr>
              <a:t>Old estimates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b="1" dirty="0" smtClean="0">
                <a:solidFill>
                  <a:srgbClr val="FF0000"/>
                </a:solidFill>
              </a:rPr>
              <a:t>New metrics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So Kleptocracy is a huge growing problem… What’s to be done? 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Lots…</a:t>
            </a:r>
            <a:endParaRPr lang="en-US" sz="1600" dirty="0" smtClean="0"/>
          </a:p>
          <a:p>
            <a:pPr lvl="1"/>
            <a:endParaRPr lang="en-US" sz="1800" dirty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 dirty="0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2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25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D7B421"/>
                </a:solidFill>
              </a:rPr>
              <a:t>O</a:t>
            </a:r>
            <a:r>
              <a:rPr lang="en-US" sz="2400" dirty="0" smtClean="0">
                <a:solidFill>
                  <a:srgbClr val="D7B421"/>
                </a:solidFill>
              </a:rPr>
              <a:t>ur</a:t>
            </a:r>
            <a:r>
              <a:rPr lang="en-US" sz="2400" dirty="0">
                <a:solidFill>
                  <a:srgbClr val="D7B421"/>
                </a:solidFill>
              </a:rPr>
              <a:t> </a:t>
            </a:r>
            <a:r>
              <a:rPr lang="en-US" sz="2400" dirty="0" smtClean="0">
                <a:solidFill>
                  <a:srgbClr val="D7B421"/>
                </a:solidFill>
              </a:rPr>
              <a:t>first estimates of “flight wealth” (2005)  </a:t>
            </a:r>
            <a:br>
              <a:rPr lang="en-US" sz="2400" dirty="0" smtClean="0">
                <a:solidFill>
                  <a:srgbClr val="D7B421"/>
                </a:solidFill>
              </a:rPr>
            </a:br>
            <a:r>
              <a:rPr lang="en-US" sz="2400" dirty="0" smtClean="0">
                <a:solidFill>
                  <a:srgbClr val="D7B421"/>
                </a:solidFill>
              </a:rPr>
              <a:t>for </a:t>
            </a:r>
            <a:r>
              <a:rPr lang="en-US" sz="2400" dirty="0" err="1" smtClean="0">
                <a:solidFill>
                  <a:srgbClr val="D7B421"/>
                </a:solidFill>
              </a:rPr>
              <a:t>Eq</a:t>
            </a:r>
            <a:r>
              <a:rPr lang="en-US" sz="2400" dirty="0" smtClean="0">
                <a:solidFill>
                  <a:srgbClr val="D7B421"/>
                </a:solidFill>
              </a:rPr>
              <a:t> Guinea’s dictator</a:t>
            </a:r>
            <a:endParaRPr lang="en-US" sz="2400" dirty="0">
              <a:solidFill>
                <a:srgbClr val="D7B421"/>
              </a:solidFill>
            </a:endParaRPr>
          </a:p>
        </p:txBody>
      </p:sp>
      <p:sp>
        <p:nvSpPr>
          <p:cNvPr id="12697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</a:rPr>
              <a:t>Brig. Gen. (ret.) </a:t>
            </a:r>
            <a:r>
              <a:rPr lang="en-US" sz="2000" b="1" dirty="0" err="1">
                <a:solidFill>
                  <a:srgbClr val="FF0000"/>
                </a:solidFill>
              </a:rPr>
              <a:t>Teodoro</a:t>
            </a:r>
            <a:r>
              <a:rPr lang="en-US" sz="2000" b="1" dirty="0">
                <a:solidFill>
                  <a:srgbClr val="FF0000"/>
                </a:solidFill>
              </a:rPr>
              <a:t> Obiang </a:t>
            </a:r>
            <a:r>
              <a:rPr lang="en-US" sz="2000" b="1" dirty="0" err="1">
                <a:solidFill>
                  <a:srgbClr val="FF0000"/>
                </a:solidFill>
              </a:rPr>
              <a:t>Nguema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Mbasago</a:t>
            </a:r>
            <a:endParaRPr lang="en-US" sz="2000" b="1" dirty="0">
              <a:solidFill>
                <a:srgbClr val="FF0000"/>
              </a:solidFill>
            </a:endParaRP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Age 63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Member, </a:t>
            </a:r>
            <a:r>
              <a:rPr lang="en-US" sz="1800" b="1" dirty="0" err="1">
                <a:solidFill>
                  <a:schemeClr val="accent1"/>
                </a:solidFill>
              </a:rPr>
              <a:t>Mongoma</a:t>
            </a:r>
            <a:r>
              <a:rPr lang="en-US" sz="1800" b="1" dirty="0">
                <a:solidFill>
                  <a:schemeClr val="accent1"/>
                </a:solidFill>
              </a:rPr>
              <a:t>-based </a:t>
            </a:r>
            <a:r>
              <a:rPr lang="en-US" sz="1800" b="1" dirty="0" err="1">
                <a:solidFill>
                  <a:schemeClr val="accent1"/>
                </a:solidFill>
              </a:rPr>
              <a:t>Esangui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subclan</a:t>
            </a:r>
            <a:r>
              <a:rPr lang="en-US" sz="1800" b="1" dirty="0">
                <a:solidFill>
                  <a:schemeClr val="accent1"/>
                </a:solidFill>
              </a:rPr>
              <a:t> of </a:t>
            </a:r>
            <a:r>
              <a:rPr lang="ja-JP" altLang="en-US" sz="1800" b="1" dirty="0">
                <a:solidFill>
                  <a:schemeClr val="accent1"/>
                </a:solidFill>
                <a:latin typeface="Arial"/>
              </a:rPr>
              <a:t>“</a:t>
            </a:r>
            <a:r>
              <a:rPr lang="en-US" sz="1800" b="1" dirty="0">
                <a:solidFill>
                  <a:schemeClr val="accent1"/>
                </a:solidFill>
              </a:rPr>
              <a:t>Fang</a:t>
            </a:r>
            <a:r>
              <a:rPr lang="ja-JP" altLang="en-US" sz="1800" b="1" dirty="0">
                <a:solidFill>
                  <a:schemeClr val="accent1"/>
                </a:solidFill>
                <a:latin typeface="Arial"/>
              </a:rPr>
              <a:t>”</a:t>
            </a:r>
            <a:r>
              <a:rPr lang="en-US" sz="1800" b="1" dirty="0">
                <a:solidFill>
                  <a:schemeClr val="accent1"/>
                </a:solidFill>
              </a:rPr>
              <a:t> tribe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His family has ruled EG  since 1968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$700+million in Riggs National Bank (DC), by way of Exxon-Mobil, Amerada Hess, Marathon Oil)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Other US, Swiss, French bank accounts</a:t>
            </a:r>
          </a:p>
          <a:p>
            <a:pPr lvl="1"/>
            <a:endParaRPr lang="en-US" sz="1800" b="1" dirty="0">
              <a:solidFill>
                <a:srgbClr val="D7B421"/>
              </a:solidFill>
            </a:endParaRPr>
          </a:p>
        </p:txBody>
      </p:sp>
      <p:pic>
        <p:nvPicPr>
          <p:cNvPr id="126982" name="Picture 6" descr="C:\Documents and Settings\Valued Customer\Application Data\Microsoft\Media Catalog\_39889808_obiangap203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085975"/>
            <a:ext cx="3810000" cy="3752850"/>
          </a:xfrm>
        </p:spPr>
      </p:pic>
      <p:pic>
        <p:nvPicPr>
          <p:cNvPr id="126983" name="Picture 7" descr="C:\Documents and Settings\Valued Customer\Desktop\SECONDWPIPRESENTATIONMARCH2005\meqgui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C0609-8015-AB42-A386-55E8580A046C}" type="slidenum">
              <a:rPr lang="en-US" smtClean="0">
                <a:solidFill>
                  <a:srgbClr val="40458C"/>
                </a:solidFill>
              </a:rPr>
              <a:pPr/>
              <a:t>20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>
                <a:solidFill>
                  <a:srgbClr val="D7B421"/>
                </a:solidFill>
              </a:rPr>
              <a:t>Equatorial Guinea -  Private </a:t>
            </a:r>
            <a:r>
              <a:rPr lang="ja-JP" altLang="en-US" sz="2400" b="1">
                <a:solidFill>
                  <a:srgbClr val="D7B421"/>
                </a:solidFill>
                <a:latin typeface="Arial"/>
              </a:rPr>
              <a:t>“</a:t>
            </a:r>
            <a:r>
              <a:rPr lang="en-US" sz="2400" b="1">
                <a:solidFill>
                  <a:srgbClr val="D7B421"/>
                </a:solidFill>
              </a:rPr>
              <a:t>Flight Wealth</a:t>
            </a:r>
            <a:r>
              <a:rPr lang="ja-JP" altLang="en-US" sz="2400" b="1">
                <a:solidFill>
                  <a:srgbClr val="D7B421"/>
                </a:solidFill>
                <a:latin typeface="Arial"/>
              </a:rPr>
              <a:t>”</a:t>
            </a:r>
            <a:r>
              <a:rPr lang="en-US" sz="2400" b="1">
                <a:solidFill>
                  <a:srgbClr val="D7B421"/>
                </a:solidFill>
              </a:rPr>
              <a:t> vs. Country  Debt, 1985-2003</a:t>
            </a:r>
            <a:r>
              <a:rPr lang="en-US" sz="3600">
                <a:solidFill>
                  <a:srgbClr val="D7B421"/>
                </a:solidFill>
              </a:rPr>
              <a:t> </a:t>
            </a:r>
            <a:r>
              <a:rPr lang="en-US" sz="2000" b="1">
                <a:solidFill>
                  <a:srgbClr val="D7B421"/>
                </a:solidFill>
              </a:rPr>
              <a:t>($MM)</a:t>
            </a:r>
            <a:r>
              <a:rPr lang="en-US" sz="3600"/>
              <a:t> </a:t>
            </a:r>
            <a:r>
              <a:rPr lang="en-US"/>
              <a:t> </a:t>
            </a:r>
          </a:p>
        </p:txBody>
      </p:sp>
      <p:graphicFrame>
        <p:nvGraphicFramePr>
          <p:cNvPr id="50179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38200" y="19050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10" name="Chart" r:id="rId3" imgW="7772638" imgH="4115038" progId="MSGraph.Chart.8">
                  <p:embed followColorScheme="full"/>
                </p:oleObj>
              </mc:Choice>
              <mc:Fallback>
                <p:oleObj name="Chart" r:id="rId3" imgW="7772638" imgH="411503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05000"/>
                        <a:ext cx="7772400" cy="4114800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362200" y="5943600"/>
            <a:ext cx="489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D7B421"/>
                </a:solidFill>
                <a:latin typeface="Tahoma" charset="0"/>
                <a:cs typeface="+mn-cs"/>
              </a:rPr>
              <a:t>Source: World Bank, IMF data (2005), JSH analysis</a:t>
            </a:r>
            <a:r>
              <a:rPr lang="en-US" sz="1600" smtClean="0">
                <a:solidFill>
                  <a:srgbClr val="40458C"/>
                </a:solidFill>
                <a:latin typeface="Tahoma" charset="0"/>
                <a:cs typeface="+mn-cs"/>
              </a:rPr>
              <a:t>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458E-C8A2-4D42-A16B-6E673A558CAD}" type="slidenum">
              <a:rPr lang="en-US" smtClean="0">
                <a:solidFill>
                  <a:srgbClr val="40458C"/>
                </a:solidFill>
              </a:rPr>
              <a:pPr/>
              <a:t>21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660066"/>
                </a:solidFill>
                <a:latin typeface="Tahoma" charset="0"/>
              </a:rPr>
              <a:t>Global Flight Capital Wealth -- Key  Countries, 2004**</a:t>
            </a:r>
            <a:br>
              <a:rPr lang="en-US" sz="2800" b="1">
                <a:solidFill>
                  <a:srgbClr val="660066"/>
                </a:solidFill>
                <a:latin typeface="Tahoma" charset="0"/>
              </a:rPr>
            </a:br>
            <a:r>
              <a:rPr lang="en-US" sz="2000">
                <a:solidFill>
                  <a:srgbClr val="660066"/>
                </a:solidFill>
                <a:latin typeface="Tahoma" charset="0"/>
              </a:rPr>
              <a:t>(Current $Billions)</a:t>
            </a:r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304800" y="914400"/>
          <a:ext cx="85344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19" name="Chart" r:id="rId4" imgW="5194300" imgH="3467100" progId="MSGraph.Chart.8">
                  <p:embed followColorScheme="full"/>
                </p:oleObj>
              </mc:Choice>
              <mc:Fallback>
                <p:oleObj name="Chart" r:id="rId4" imgW="5194300" imgH="34671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4400"/>
                        <a:ext cx="853440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2286000" y="6324600"/>
            <a:ext cx="3778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40458C"/>
                </a:solidFill>
                <a:latin typeface="Tahoma" charset="0"/>
              </a:rPr>
              <a:t>Source: data from IMF (2005), World Bank (2005); JSH analysis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762000" y="1524000"/>
            <a:ext cx="1882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charset="0"/>
              <a:buChar char="S"/>
              <a:defRPr/>
            </a:pPr>
            <a:r>
              <a:rPr lang="en-US" b="1">
                <a:solidFill>
                  <a:srgbClr val="40458C"/>
                </a:solidFill>
                <a:latin typeface="Tahoma" charset="0"/>
              </a:rPr>
              <a:t>= $2,968.5 B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381000" y="6096000"/>
            <a:ext cx="2233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40458C"/>
                </a:solidFill>
                <a:latin typeface="Tahoma" charset="0"/>
              </a:rPr>
              <a:t>**Including misinvoicing adjustment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 dirty="0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009EF-A948-EA4D-81B2-5B33C88327B8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23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166916" name="Picture 3" descr="IMG_0013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3733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RICETW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"/>
            <a:ext cx="3379602" cy="541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5943600"/>
            <a:ext cx="116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Feb 1989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5867400"/>
            <a:ext cx="117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July 2012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00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(c)JSH 2016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grpSp>
        <p:nvGrpSpPr>
          <p:cNvPr id="8" name="Group 7"/>
          <p:cNvGrpSpPr/>
          <p:nvPr/>
        </p:nvGrpSpPr>
        <p:grpSpPr>
          <a:xfrm rot="911333">
            <a:off x="2474862" y="1105090"/>
            <a:ext cx="4046488" cy="1981200"/>
            <a:chOff x="843910" y="1282398"/>
            <a:chExt cx="4046488" cy="1981200"/>
          </a:xfrm>
        </p:grpSpPr>
        <p:sp>
          <p:nvSpPr>
            <p:cNvPr id="5" name="Left Arrow Callout 4"/>
            <p:cNvSpPr/>
            <p:nvPr/>
          </p:nvSpPr>
          <p:spPr bwMode="auto">
            <a:xfrm rot="15270253">
              <a:off x="1935983" y="825198"/>
              <a:ext cx="1981200" cy="2895600"/>
            </a:xfrm>
            <a:prstGeom prst="leftArrowCallou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solidFill>
                  <a:srgbClr val="808080">
                    <a:lumMod val="40000"/>
                    <a:lumOff val="60000"/>
                  </a:srgbClr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20695625">
              <a:off x="843910" y="1626840"/>
              <a:ext cx="4046488" cy="58477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Unrecorded Capital Flows and Stocks</a:t>
              </a:r>
            </a:p>
            <a:p>
              <a:r>
                <a:rPr lang="en-US" sz="1400" dirty="0" smtClean="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          ( 139/ 154 developing countries)</a:t>
              </a:r>
              <a:endParaRPr lang="en-US" sz="1400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3995391">
            <a:off x="5673456" y="2676018"/>
            <a:ext cx="2920013" cy="1993653"/>
            <a:chOff x="1478783" y="1282398"/>
            <a:chExt cx="2895600" cy="1981200"/>
          </a:xfrm>
        </p:grpSpPr>
        <p:sp>
          <p:nvSpPr>
            <p:cNvPr id="12" name="Left Arrow Callout 11"/>
            <p:cNvSpPr/>
            <p:nvPr/>
          </p:nvSpPr>
          <p:spPr bwMode="auto">
            <a:xfrm rot="15270253">
              <a:off x="1935983" y="825198"/>
              <a:ext cx="1981200" cy="2895600"/>
            </a:xfrm>
            <a:prstGeom prst="leftArrowCallou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solidFill>
                  <a:srgbClr val="808080">
                    <a:lumMod val="40000"/>
                    <a:lumOff val="60000"/>
                  </a:srgbClr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20695625">
              <a:off x="1744183" y="1596062"/>
              <a:ext cx="2245927" cy="64633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Private Bank AUMs</a:t>
              </a:r>
            </a:p>
            <a:p>
              <a:r>
                <a:rPr lang="en-US" dirty="0" smtClean="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(world’s top 50 PBs)</a:t>
              </a:r>
              <a:endParaRPr lang="en-US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9398085">
            <a:off x="829168" y="2850488"/>
            <a:ext cx="2895600" cy="1981200"/>
            <a:chOff x="1478783" y="1282398"/>
            <a:chExt cx="2895600" cy="1981200"/>
          </a:xfrm>
        </p:grpSpPr>
        <p:sp>
          <p:nvSpPr>
            <p:cNvPr id="17" name="Left Arrow Callout 16"/>
            <p:cNvSpPr/>
            <p:nvPr/>
          </p:nvSpPr>
          <p:spPr bwMode="auto">
            <a:xfrm rot="15270253">
              <a:off x="1935983" y="825198"/>
              <a:ext cx="1981200" cy="2895600"/>
            </a:xfrm>
            <a:prstGeom prst="leftArrowCallou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b="1">
                <a:solidFill>
                  <a:srgbClr val="808080">
                    <a:lumMod val="40000"/>
                    <a:lumOff val="60000"/>
                  </a:srgbClr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695625">
              <a:off x="1817160" y="1426221"/>
              <a:ext cx="2180254" cy="86177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Cross-Border 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Portfolio Model </a:t>
              </a:r>
            </a:p>
            <a:p>
              <a:r>
                <a:rPr lang="en-US" sz="1400" dirty="0" smtClean="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rPr>
                <a:t>(BIS data/ PB interviews)</a:t>
              </a:r>
              <a:endParaRPr lang="en-US" sz="1400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sp>
        <p:nvSpPr>
          <p:cNvPr id="22" name="Oval 21"/>
          <p:cNvSpPr/>
          <p:nvPr/>
        </p:nvSpPr>
        <p:spPr bwMode="auto">
          <a:xfrm>
            <a:off x="3429000" y="3276600"/>
            <a:ext cx="2590800" cy="2590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 b="1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" y="457200"/>
            <a:ext cx="812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Triangulating on the offshore hole in the global economy</a:t>
            </a:r>
            <a:r>
              <a:rPr lang="en-US" dirty="0" smtClean="0">
                <a:solidFill>
                  <a:srgbClr val="000000"/>
                </a:solidFill>
              </a:rPr>
              <a:t>….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3CFE3-CD0B-004C-A93C-DEED71690AE0}" type="slidenum">
              <a:rPr lang="en-US" smtClean="0"/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2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143000"/>
            <a:ext cx="8280400" cy="42608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51B5-9648-F242-A521-7BA79DDC8A44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40458C"/>
              </a:solidFill>
            </a:endParaRPr>
          </a:p>
        </p:txBody>
      </p:sp>
      <p:pic>
        <p:nvPicPr>
          <p:cNvPr id="3" name="Picture 2" descr="AssetAllocation2005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884638" cy="467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5715000"/>
            <a:ext cx="21079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Source: McKinsey &amp; Co. (2012)</a:t>
            </a:r>
            <a:endParaRPr lang="en-US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609600"/>
            <a:ext cx="5470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W Europe UHNW Private Banking Clients</a:t>
            </a:r>
          </a:p>
          <a:p>
            <a:r>
              <a:rPr lang="en-US" dirty="0" smtClean="0"/>
              <a:t>Portfolio Composition, 2005- 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85800"/>
            <a:ext cx="8140700" cy="511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7912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Source: bank financials, private banking industry interviews, JSH analysis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63C5-DBD8-FE40-A95C-D4CC34A09E90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86" y="244001"/>
            <a:ext cx="7514414" cy="957262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/>
              <a:t> Top 22 Global Private Banks – </a:t>
            </a:r>
            <a:br>
              <a:rPr lang="en-US" sz="2400" b="1" dirty="0" smtClean="0"/>
            </a:br>
            <a:r>
              <a:rPr lang="en-US" sz="2400" b="1" dirty="0" smtClean="0"/>
              <a:t>Incidence of Corporate Crime,  </a:t>
            </a:r>
            <a:r>
              <a:rPr lang="en-US" sz="2000" b="1" dirty="0" smtClean="0"/>
              <a:t>1998-2015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6227" y="5930239"/>
            <a:ext cx="2523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Source: Internet/ lit </a:t>
            </a:r>
            <a:r>
              <a:rPr lang="en-US" sz="11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search, </a:t>
            </a:r>
            <a:r>
              <a:rPr lang="en-US" sz="11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JSH analysis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409851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984D-2956-2A45-8894-78B9B56D8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56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660066"/>
                </a:solidFill>
                <a:latin typeface="Tahoma" charset="0"/>
              </a:rPr>
              <a:t>Traditional Flight </a:t>
            </a:r>
            <a:r>
              <a:rPr lang="en-US" sz="2800" dirty="0">
                <a:solidFill>
                  <a:srgbClr val="660066"/>
                </a:solidFill>
                <a:latin typeface="Tahoma" charset="0"/>
              </a:rPr>
              <a:t>Capital Estimation Process </a:t>
            </a:r>
            <a:r>
              <a:rPr lang="en-US" sz="3200" dirty="0">
                <a:solidFill>
                  <a:srgbClr val="660066"/>
                </a:solidFill>
                <a:latin typeface="Tahoma" charset="0"/>
              </a:rPr>
              <a:t>-</a:t>
            </a:r>
          </a:p>
          <a:p>
            <a:pPr algn="ctr">
              <a:defRPr/>
            </a:pPr>
            <a:r>
              <a:rPr lang="en-US" sz="2800" dirty="0">
                <a:solidFill>
                  <a:srgbClr val="660066"/>
                </a:solidFill>
                <a:latin typeface="Tahoma" charset="0"/>
              </a:rPr>
              <a:t>Russia Example </a:t>
            </a:r>
          </a:p>
          <a:p>
            <a:pPr algn="ctr">
              <a:defRPr/>
            </a:pPr>
            <a:endParaRPr lang="en-US" sz="2800" dirty="0">
              <a:solidFill>
                <a:srgbClr val="660066"/>
              </a:solidFill>
              <a:latin typeface="Times New Roman" charset="0"/>
            </a:endParaRPr>
          </a:p>
        </p:txBody>
      </p:sp>
      <p:graphicFrame>
        <p:nvGraphicFramePr>
          <p:cNvPr id="115891" name="Group 179"/>
          <p:cNvGraphicFramePr>
            <a:graphicFrameLocks noGrp="1"/>
          </p:cNvGraphicFramePr>
          <p:nvPr/>
        </p:nvGraphicFramePr>
        <p:xfrm>
          <a:off x="914400" y="1828800"/>
          <a:ext cx="7543800" cy="3657600"/>
        </p:xfrm>
        <a:graphic>
          <a:graphicData uri="http://schemas.openxmlformats.org/drawingml/2006/table">
            <a:tbl>
              <a:tblPr/>
              <a:tblGrid>
                <a:gridCol w="609600"/>
                <a:gridCol w="685800"/>
                <a:gridCol w="838200"/>
                <a:gridCol w="762000"/>
                <a:gridCol w="762000"/>
                <a:gridCol w="838200"/>
                <a:gridCol w="990600"/>
                <a:gridCol w="1066800"/>
                <a:gridCol w="9906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Debt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Flows ($B)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Net Foreign Investment ($B)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Total Sources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($B)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Reported CA Deficit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Ch in Reserves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Total Observed Uses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Annual CF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Estimate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($B current)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Annual CF Estimate ($B US 95)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1994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1995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1996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8.7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1997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1998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1999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24.6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-5.4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19.2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-14.7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46.8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27.9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-6.8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29.1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175.9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15849" name="Rectangle 137"/>
          <p:cNvSpPr>
            <a:spLocks noChangeArrowheads="1"/>
          </p:cNvSpPr>
          <p:nvPr/>
        </p:nvSpPr>
        <p:spPr bwMode="auto">
          <a:xfrm>
            <a:off x="2743200" y="5791200"/>
            <a:ext cx="3771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40458C"/>
                </a:solidFill>
                <a:latin typeface="Tahoma" charset="0"/>
              </a:rPr>
              <a:t>Source: data from IMF (2005), World Bank (2005); JSH analysis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Panama Papers context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Largest “leak” in history: rare inside look at the global haven industry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2.6 Tb, 11.5mm docs (emails, photos, docs)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All from one Panama law firm, </a:t>
            </a:r>
            <a:r>
              <a:rPr lang="en-US" sz="1400" dirty="0" err="1" smtClean="0">
                <a:solidFill>
                  <a:srgbClr val="FF0000"/>
                </a:solidFill>
              </a:rPr>
              <a:t>Mossack</a:t>
            </a:r>
            <a:r>
              <a:rPr lang="en-US" sz="1400" dirty="0" smtClean="0">
                <a:solidFill>
                  <a:srgbClr val="FF0000"/>
                </a:solidFill>
              </a:rPr>
              <a:t> &amp; Fonseca (“</a:t>
            </a:r>
            <a:r>
              <a:rPr lang="en-US" sz="1400" dirty="0" err="1" smtClean="0">
                <a:solidFill>
                  <a:srgbClr val="FF0000"/>
                </a:solidFill>
              </a:rPr>
              <a:t>MossFon</a:t>
            </a:r>
            <a:r>
              <a:rPr lang="en-US" sz="1400" dirty="0" smtClean="0">
                <a:solidFill>
                  <a:srgbClr val="FF0000"/>
                </a:solidFill>
              </a:rPr>
              <a:t>”)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214,438 offshore companies 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100k from BVI, the rest from 35 other financial secrecy jurisdictions (including Nevada, Wyoming, Delaware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So far:  22 heads of state, 143 public officials, 61 “inner circles”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Many crooks…33 folks on trade sanctions lists found so far…much undisclosed wealth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Sensations: Putin’s best friend; China’s President’s family, Iceland PM: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Argentina </a:t>
            </a:r>
            <a:r>
              <a:rPr lang="en-US" sz="1400" dirty="0" err="1" smtClean="0">
                <a:solidFill>
                  <a:srgbClr val="FF0000"/>
                </a:solidFill>
                <a:sym typeface="Wingdings"/>
              </a:rPr>
              <a:t>Pres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; Ukraine </a:t>
            </a:r>
            <a:r>
              <a:rPr lang="en-US" sz="1400" dirty="0" err="1" smtClean="0">
                <a:solidFill>
                  <a:srgbClr val="FF0000"/>
                </a:solidFill>
                <a:sym typeface="Wingdings"/>
              </a:rPr>
              <a:t>Pres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; Lula’s condo; UK PM’s father; </a:t>
            </a:r>
            <a:r>
              <a:rPr lang="en-US" sz="1400" dirty="0" err="1" smtClean="0">
                <a:solidFill>
                  <a:srgbClr val="FF0000"/>
                </a:solidFill>
                <a:sym typeface="Wingdings"/>
              </a:rPr>
              <a:t>etc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 etc.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First detailed portrait of the global haven network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Investigations already launched in 30 countries, including US, UK, Iceland, Neth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..</a:t>
            </a:r>
          </a:p>
          <a:p>
            <a:pPr lvl="1"/>
            <a:r>
              <a:rPr lang="en-US" sz="1600" b="1" dirty="0" smtClean="0">
                <a:solidFill>
                  <a:srgbClr val="FF0000"/>
                </a:solidFill>
              </a:rPr>
              <a:t>Source -&gt;</a:t>
            </a:r>
            <a:r>
              <a:rPr lang="en-US" sz="1600" b="1" dirty="0" err="1" smtClean="0">
                <a:solidFill>
                  <a:srgbClr val="FF0000"/>
                </a:solidFill>
              </a:rPr>
              <a:t>Suddeutsche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Zeitung</a:t>
            </a:r>
            <a:r>
              <a:rPr lang="en-US" sz="1600" b="1" dirty="0" err="1" smtClean="0">
                <a:solidFill>
                  <a:srgbClr val="FF0000"/>
                </a:solidFill>
                <a:sym typeface="Wingdings"/>
              </a:rPr>
              <a:t>ICIJ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, 2015</a:t>
            </a:r>
          </a:p>
          <a:p>
            <a:pPr lvl="1"/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ICIJ: 370 journalists in 110+ countries worked in secret on this for a year….</a:t>
            </a:r>
          </a:p>
          <a:p>
            <a:pPr marL="342900" lvl="1" indent="-342900">
              <a:buSzTx/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Spotlight on kleptocracy+ its enablers</a:t>
            </a:r>
          </a:p>
          <a:p>
            <a:pPr marL="342900" lvl="1" indent="-342900">
              <a:buSzTx/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Not an end to kleptocracy…but it is a little harder for them to sleep with the lights on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6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 dirty="0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pic>
        <p:nvPicPr>
          <p:cNvPr id="5" name="Picture 4" descr="MODELTEMPLATECHADEXA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91440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848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Our flight wealth model basically takes account of the fact that most flight is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reinvested and accumulates offshore, tax free.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EE8E-2C2C-5B4F-B52F-83C95AF30E46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4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(c)JSH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200"/>
            <a:ext cx="86741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19800"/>
            <a:ext cx="2889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Source:  Project data models, JSH analysis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80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8623300" cy="58801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90800" y="25908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Symbol" charset="2"/>
              <a:buChar char="S"/>
            </a:pPr>
            <a:r>
              <a:rPr lang="en-US" dirty="0" smtClean="0">
                <a:solidFill>
                  <a:srgbClr val="FFFF00"/>
                </a:solidFill>
                <a:latin typeface="Tahoma" charset="0"/>
                <a:ea typeface="Osaka"/>
                <a:cs typeface="Osaka"/>
              </a:rPr>
              <a:t> Top 20 = </a:t>
            </a:r>
            <a:r>
              <a:rPr lang="en-US" dirty="0">
                <a:solidFill>
                  <a:srgbClr val="FFFF00"/>
                </a:solidFill>
                <a:latin typeface="Tahoma" charset="0"/>
                <a:ea typeface="Osaka"/>
                <a:cs typeface="Osaka"/>
              </a:rPr>
              <a:t>$</a:t>
            </a:r>
            <a:r>
              <a:rPr lang="en-US" dirty="0" smtClean="0">
                <a:solidFill>
                  <a:srgbClr val="FFFF00"/>
                </a:solidFill>
                <a:latin typeface="Tahoma" charset="0"/>
                <a:ea typeface="Osaka"/>
                <a:cs typeface="Osaka"/>
              </a:rPr>
              <a:t> 7.6 Trillion </a:t>
            </a:r>
            <a:endParaRPr lang="en-US" dirty="0">
              <a:solidFill>
                <a:srgbClr val="FFFF00"/>
              </a:solidFill>
              <a:latin typeface="Tahoma" charset="0"/>
              <a:ea typeface="Osaka"/>
              <a:cs typeface="Osaka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00600" y="1295400"/>
            <a:ext cx="3657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Symbol" charset="2"/>
              <a:buChar char="S"/>
            </a:pPr>
            <a:r>
              <a:rPr lang="en-US" sz="1400" dirty="0" smtClean="0">
                <a:solidFill>
                  <a:srgbClr val="000000"/>
                </a:solidFill>
                <a:latin typeface="Tahoma" charset="0"/>
                <a:ea typeface="Osaka"/>
                <a:cs typeface="Osaka"/>
              </a:rPr>
              <a:t> 139 countries = $ 9.4 Trillion </a:t>
            </a:r>
            <a:endParaRPr lang="en-US" sz="1400" dirty="0">
              <a:solidFill>
                <a:srgbClr val="000000"/>
              </a:solidFill>
              <a:latin typeface="Tahoma" charset="0"/>
              <a:ea typeface="Osaka"/>
              <a:cs typeface="Osak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6600" y="4953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 charset="0"/>
                <a:ea typeface="Osaka"/>
                <a:cs typeface="Osaka"/>
              </a:rPr>
              <a:t>Global Flight Wealth 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 charset="0"/>
                <a:ea typeface="Osaka"/>
                <a:cs typeface="Osaka"/>
              </a:rPr>
              <a:t>Key Countries, Including China </a:t>
            </a:r>
            <a:br>
              <a:rPr lang="en-US" dirty="0" smtClean="0">
                <a:solidFill>
                  <a:srgbClr val="000000"/>
                </a:solidFill>
                <a:latin typeface="Tahoma" charset="0"/>
                <a:ea typeface="Osaka"/>
                <a:cs typeface="Osaka"/>
              </a:rPr>
            </a:br>
            <a:r>
              <a:rPr lang="en-US" dirty="0" smtClean="0">
                <a:solidFill>
                  <a:srgbClr val="000000"/>
                </a:solidFill>
                <a:latin typeface="Tahoma" charset="0"/>
                <a:ea typeface="Osaka"/>
                <a:cs typeface="Osaka"/>
              </a:rPr>
              <a:t>($2010 Billions)</a:t>
            </a:r>
            <a:endParaRPr lang="en-US" dirty="0">
              <a:solidFill>
                <a:srgbClr val="000000"/>
              </a:solidFill>
              <a:latin typeface="Tahoma" charset="0"/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57200"/>
            <a:ext cx="7614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Our original 2012 paper estimated global flight wealth from 139 countries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 developing regions at $9.4 trillion.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FA44-A5DF-3F40-AD4A-EAFFFBCB4E54}" type="slidenum"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32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Quantifying Kleptocracy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Our old estimates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Latest estimates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139 countries: models of cap flight 1970-2014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2010 estimates updated to 2014 (YE)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2010 estimates re-estimated using latest data on comparable basis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Latest data as of 4/29/2014 from IMF, World Bank, UN, Central banks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&gt;1500 person hours plus peer reviewed by economists with long experience in capital flight estimation  </a:t>
            </a:r>
          </a:p>
          <a:p>
            <a:pPr lvl="1"/>
            <a:endParaRPr lang="en-US" sz="1600" dirty="0" smtClean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7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Quantifying Kleptocracy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Our old estimates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Latest estimates – key findings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$2014 offshore wealth total from developing (non-US/Canada/</a:t>
            </a:r>
            <a:r>
              <a:rPr lang="en-US" sz="1400" dirty="0" err="1" smtClean="0">
                <a:solidFill>
                  <a:srgbClr val="FF0000"/>
                </a:solidFill>
              </a:rPr>
              <a:t>W.Europe</a:t>
            </a:r>
            <a:r>
              <a:rPr lang="en-US" sz="1400" dirty="0" smtClean="0">
                <a:solidFill>
                  <a:srgbClr val="FF0000"/>
                </a:solidFill>
              </a:rPr>
              <a:t>) regions: $12.1 trillion.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Strong growth, especially for kleptocratic regions: $12.1 trillion, </a:t>
            </a:r>
            <a:r>
              <a:rPr lang="en-US" sz="1400" dirty="0" err="1" smtClean="0">
                <a:solidFill>
                  <a:srgbClr val="FF0000"/>
                </a:solidFill>
              </a:rPr>
              <a:t>vs</a:t>
            </a:r>
            <a:r>
              <a:rPr lang="en-US" sz="1400" dirty="0" smtClean="0">
                <a:solidFill>
                  <a:srgbClr val="FF0000"/>
                </a:solidFill>
              </a:rPr>
              <a:t> $9 trillion in 2010.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Bottom 75% of countries by $PPP-adjusted per cap Y: 64% of total, or $7.6 trillion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Top 30 countries are dominated by autocratic, corruption ridden </a:t>
            </a:r>
            <a:r>
              <a:rPr lang="en-US" sz="1400" dirty="0" err="1" smtClean="0">
                <a:solidFill>
                  <a:srgbClr val="FF0000"/>
                </a:solidFill>
              </a:rPr>
              <a:t>kleptocracies</a:t>
            </a:r>
            <a:r>
              <a:rPr lang="en-US" sz="1400" dirty="0" smtClean="0">
                <a:solidFill>
                  <a:srgbClr val="FF0000"/>
                </a:solidFill>
              </a:rPr>
              <a:t>: 94% of total 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Developing regions as a whole are “net lenders” of $12 trillion, after netting flight wealth and official reserves from gross external debt – invested mainly in low-yield assets, this represents a HUGE </a:t>
            </a:r>
            <a:r>
              <a:rPr lang="en-US" sz="1400" dirty="0" err="1" smtClean="0">
                <a:solidFill>
                  <a:srgbClr val="FF0000"/>
                </a:solidFill>
              </a:rPr>
              <a:t>opp</a:t>
            </a:r>
            <a:r>
              <a:rPr lang="en-US" sz="1400" dirty="0" smtClean="0">
                <a:solidFill>
                  <a:srgbClr val="FF0000"/>
                </a:solidFill>
              </a:rPr>
              <a:t> cost – worth much more than lost taxes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Piketty/Zucman (2014) are missing a lot of offshore wealth 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F</a:t>
            </a:r>
            <a:r>
              <a:rPr lang="en-US" sz="1400" dirty="0" smtClean="0">
                <a:solidFill>
                  <a:srgbClr val="FF0000"/>
                </a:solidFill>
              </a:rPr>
              <a:t>ocus </a:t>
            </a:r>
            <a:r>
              <a:rPr lang="en-US" sz="1400" dirty="0">
                <a:solidFill>
                  <a:srgbClr val="FF0000"/>
                </a:solidFill>
              </a:rPr>
              <a:t>is on developing </a:t>
            </a:r>
            <a:r>
              <a:rPr lang="en-US" sz="1400" dirty="0" smtClean="0">
                <a:solidFill>
                  <a:srgbClr val="FF0000"/>
                </a:solidFill>
              </a:rPr>
              <a:t>regions global </a:t>
            </a:r>
            <a:r>
              <a:rPr lang="en-US" sz="1400" dirty="0">
                <a:solidFill>
                  <a:srgbClr val="FF0000"/>
                </a:solidFill>
              </a:rPr>
              <a:t>total is now $24-$34 </a:t>
            </a:r>
            <a:r>
              <a:rPr lang="en-US" sz="1400" dirty="0" err="1">
                <a:solidFill>
                  <a:srgbClr val="FF0000"/>
                </a:solidFill>
              </a:rPr>
              <a:t>tr</a:t>
            </a:r>
            <a:r>
              <a:rPr lang="en-US" sz="1400" dirty="0">
                <a:solidFill>
                  <a:srgbClr val="FF0000"/>
                </a:solidFill>
              </a:rPr>
              <a:t> of private financial offshore wealth (</a:t>
            </a:r>
            <a:r>
              <a:rPr lang="en-US" sz="1400" dirty="0" err="1">
                <a:solidFill>
                  <a:srgbClr val="FF0000"/>
                </a:solidFill>
              </a:rPr>
              <a:t>vs</a:t>
            </a:r>
            <a:r>
              <a:rPr lang="en-US" sz="1400" dirty="0">
                <a:solidFill>
                  <a:srgbClr val="FF0000"/>
                </a:solidFill>
              </a:rPr>
              <a:t> $21-$32 </a:t>
            </a:r>
            <a:r>
              <a:rPr lang="en-US" sz="1400" dirty="0" err="1">
                <a:solidFill>
                  <a:srgbClr val="FF0000"/>
                </a:solidFill>
              </a:rPr>
              <a:t>tr</a:t>
            </a:r>
            <a:r>
              <a:rPr lang="en-US" sz="1400" dirty="0">
                <a:solidFill>
                  <a:srgbClr val="FF0000"/>
                </a:solidFill>
              </a:rPr>
              <a:t> in 2010) </a:t>
            </a:r>
            <a:endParaRPr lang="en-US" sz="1800" dirty="0">
              <a:solidFill>
                <a:srgbClr val="FF0000"/>
              </a:solidFill>
            </a:endParaRPr>
          </a:p>
          <a:p>
            <a:pPr lvl="1"/>
            <a:endParaRPr lang="en-US" sz="1600" dirty="0" smtClean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9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387DDA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9600"/>
            <a:ext cx="8781757" cy="502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2514600"/>
            <a:ext cx="125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∑= $8,989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1676400"/>
            <a:ext cx="1249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∑= $12,101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56388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2600" y="56388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1752600"/>
            <a:ext cx="88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RAAGR%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0" y="2209800"/>
            <a:ext cx="59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6.7%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0" y="2743200"/>
            <a:ext cx="59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7.9%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0" y="3505200"/>
            <a:ext cx="59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6.9%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4191000"/>
            <a:ext cx="59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5.7%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0" y="4648200"/>
            <a:ext cx="59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3.7%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0" y="5181600"/>
            <a:ext cx="59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3.1%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0" y="762000"/>
            <a:ext cx="36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1828800" y="609600"/>
            <a:ext cx="60960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0" y="762000"/>
            <a:ext cx="5536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DEVELOPING REGIONS: SIZE AND GROWTH OF </a:t>
            </a:r>
          </a:p>
          <a:p>
            <a:r>
              <a:rPr lang="en-US" b="1" dirty="0" smtClean="0"/>
              <a:t>OFFSHORE WEALTH BY KEY REGION, 2010-14</a:t>
            </a:r>
          </a:p>
          <a:p>
            <a:r>
              <a:rPr lang="en-US" b="1" dirty="0" smtClean="0"/>
              <a:t>(Nominal $B).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19200" y="5943600"/>
            <a:ext cx="5263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Source: IMF/WB/ Central bank data, Flight wealth model,  my analysis </a:t>
            </a: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6896100" cy="516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60198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60198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762000"/>
            <a:ext cx="5536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DEVELOPING REGIONS: SIZE AND GROWTH OF </a:t>
            </a:r>
          </a:p>
          <a:p>
            <a:r>
              <a:rPr lang="en-US" b="1" dirty="0" smtClean="0"/>
              <a:t>OFFSHORE WEALTH BY SOURCE COUNTRY </a:t>
            </a:r>
            <a:br>
              <a:rPr lang="en-US" b="1" dirty="0" smtClean="0"/>
            </a:br>
            <a:r>
              <a:rPr lang="en-US" b="1" dirty="0" smtClean="0"/>
              <a:t>INCOME LEVEL, 2010-14</a:t>
            </a:r>
          </a:p>
          <a:p>
            <a:r>
              <a:rPr lang="en-US" b="1" dirty="0" smtClean="0"/>
              <a:t>(Nominal $B).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9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pic>
        <p:nvPicPr>
          <p:cNvPr id="6" name="Picture 5" descr="LACFINALSUM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9144000" cy="52820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FA44-A5DF-3F40-AD4A-EAFFFBCB4E54}" type="slidenum"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37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40485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pic>
        <p:nvPicPr>
          <p:cNvPr id="5" name="Picture 4" descr="LACNETDEBT2014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9144000" cy="49602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FA44-A5DF-3F40-AD4A-EAFFFBCB4E54}" type="slidenum"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38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98345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pic>
        <p:nvPicPr>
          <p:cNvPr id="5" name="Picture 4" descr="EASIANETDEBT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8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FFA44-A5DF-3F40-AD4A-EAFFFBCB4E54}" type="slidenum"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pPr/>
              <a:t>39</a:t>
            </a:fld>
            <a:endParaRPr lang="en-US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46940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153400" cy="7921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PP highlights diversity and sheer scale of the global haven industry’s patrons..</a:t>
            </a:r>
            <a:endParaRPr lang="en-US" sz="2400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105400"/>
          </a:xfrm>
          <a:ln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Kl</a:t>
            </a:r>
            <a:r>
              <a:rPr lang="en-US" sz="7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eptocracy/</a:t>
            </a:r>
            <a:r>
              <a:rPr lang="en-US" sz="72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en-US" sz="7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ribery/</a:t>
            </a:r>
            <a:r>
              <a:rPr lang="en-US" sz="72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c</a:t>
            </a:r>
            <a:r>
              <a:rPr lang="en-US" sz="7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orruption</a:t>
            </a:r>
          </a:p>
          <a:p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Dirty money/ money laundering for org </a:t>
            </a:r>
            <a:r>
              <a:rPr lang="en-US" sz="7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c</a:t>
            </a:r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rime</a:t>
            </a:r>
          </a:p>
          <a:p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Pirate banking (tax dodging for wealthy elites)</a:t>
            </a:r>
          </a:p>
          <a:p>
            <a:r>
              <a:rPr lang="en-US" sz="7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F</a:t>
            </a:r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raud (financial, art)</a:t>
            </a:r>
          </a:p>
          <a:p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Insider trading schemes</a:t>
            </a:r>
          </a:p>
          <a:p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MNC/ </a:t>
            </a:r>
            <a:r>
              <a:rPr lang="en-US" sz="7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ig </a:t>
            </a:r>
            <a:r>
              <a:rPr lang="en-US" sz="7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ank </a:t>
            </a:r>
            <a:r>
              <a:rPr lang="en-US" sz="7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m</a:t>
            </a:r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isconduct </a:t>
            </a:r>
          </a:p>
          <a:p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Sanctions busting, arms dealing</a:t>
            </a:r>
          </a:p>
          <a:p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“Representation W/O Taxation” – </a:t>
            </a:r>
          </a:p>
          <a:p>
            <a:pPr lvl="1"/>
            <a:r>
              <a:rPr lang="en-US" sz="6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Disproportionate pol purchased by the global haven industry</a:t>
            </a:r>
          </a:p>
          <a:p>
            <a:pPr lvl="1"/>
            <a:r>
              <a:rPr lang="en-US" sz="6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“Bespoke laws”</a:t>
            </a:r>
          </a:p>
          <a:p>
            <a:pPr lvl="1"/>
            <a:endParaRPr lang="en-US" sz="6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6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6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sz="70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6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endParaRPr lang="en-US" sz="3400" b="1" dirty="0" smtClean="0">
              <a:solidFill>
                <a:srgbClr val="002D6A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39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b="1" dirty="0" smtClean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spcBef>
                <a:spcPts val="0"/>
              </a:spcBef>
            </a:pPr>
            <a:endParaRPr lang="en-US" sz="2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2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endParaRPr lang="en-US" sz="29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buAutoNum type="arabicPeriod"/>
            </a:pPr>
            <a:endParaRPr lang="en-US" sz="20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4800" b="1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>
              <a:buFont typeface="Courier New" charset="0"/>
              <a:buChar char="o"/>
            </a:pP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>
              <a:buFont typeface="Courier New" charset="0"/>
              <a:buChar char="o"/>
            </a:pP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3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387DDA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10" name="Picture 9" descr="EURNETDEBT2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700"/>
            <a:ext cx="9144000" cy="37845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9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387DDA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6" name="Picture 5" descr="MENANETDEBT2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900"/>
            <a:ext cx="9144000" cy="28528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1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387DDA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5" name="Picture 4" descr="SOASIANETDEBT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900"/>
            <a:ext cx="9144000" cy="28472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0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387DDA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7" name="Picture 6" descr="NEWSSANETDEBT2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300"/>
            <a:ext cx="9144000" cy="28110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0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6715777" cy="6629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4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81200"/>
            <a:ext cx="8349498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685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Another huge hidden cost of the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“offshore” haven industry….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5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85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660066"/>
                </a:solidFill>
                <a:latin typeface="Tahoma" charset="0"/>
              </a:rPr>
              <a:t>Global Flight Wealth</a:t>
            </a:r>
          </a:p>
          <a:p>
            <a:pPr algn="ctr">
              <a:defRPr/>
            </a:pPr>
            <a:r>
              <a:rPr lang="en-US" sz="2400" b="1">
                <a:solidFill>
                  <a:srgbClr val="660066"/>
                </a:solidFill>
                <a:latin typeface="Tahoma" charset="0"/>
              </a:rPr>
              <a:t>Vs. Global Developing Country Debt</a:t>
            </a:r>
          </a:p>
          <a:p>
            <a:pPr algn="ctr">
              <a:defRPr/>
            </a:pPr>
            <a:r>
              <a:rPr lang="en-US" sz="2400" b="1">
                <a:solidFill>
                  <a:srgbClr val="660066"/>
                </a:solidFill>
                <a:latin typeface="Tahoma" charset="0"/>
              </a:rPr>
              <a:t>(1980-2003)</a:t>
            </a:r>
          </a:p>
          <a:p>
            <a:pPr algn="ctr">
              <a:defRPr/>
            </a:pPr>
            <a:r>
              <a:rPr lang="en-US" sz="2400">
                <a:solidFill>
                  <a:srgbClr val="660066"/>
                </a:solidFill>
                <a:latin typeface="Tahoma" charset="0"/>
              </a:rPr>
              <a:t>(Billions US $Current)</a:t>
            </a:r>
          </a:p>
        </p:txBody>
      </p:sp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685800" y="19812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12" name="Chart" r:id="rId4" imgW="5194300" imgH="2755900" progId="MSGraph.Chart.8">
                  <p:embed followColorScheme="full"/>
                </p:oleObj>
              </mc:Choice>
              <mc:Fallback>
                <p:oleObj name="Chart" r:id="rId4" imgW="5194300" imgH="27559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2743200" y="6096000"/>
            <a:ext cx="3771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40458C"/>
                </a:solidFill>
                <a:latin typeface="Tahoma" charset="0"/>
              </a:rPr>
              <a:t>Source: data from IMF (2005), World Bank (2005); JSH analysis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52400"/>
            <a:ext cx="767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Again, an old story….from my 2005 pres. Since then it has gotten worse..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 dirty="0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381451"/>
              </p:ext>
            </p:extLst>
          </p:nvPr>
        </p:nvGraphicFramePr>
        <p:xfrm>
          <a:off x="457200" y="685800"/>
          <a:ext cx="8229600" cy="5375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8150" y="5931574"/>
            <a:ext cx="2907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2D6A"/>
                </a:solidFill>
                <a:latin typeface="Calibri"/>
                <a:ea typeface="+mn-ea"/>
                <a:cs typeface="+mn-cs"/>
              </a:rPr>
              <a:t>Source: BIS (2014) data,  JSH  analysis </a:t>
            </a:r>
            <a:endParaRPr lang="en-US" sz="1400" dirty="0">
              <a:solidFill>
                <a:srgbClr val="002D6A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2286000"/>
            <a:ext cx="2209800" cy="76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CROSSBORDER</a:t>
            </a:r>
          </a:p>
          <a:p>
            <a:r>
              <a:rPr lang="en-US" dirty="0" smtClean="0"/>
              <a:t>CASH PLUS DEPOSITS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381000"/>
            <a:ext cx="735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…And oh, btw: our global total has also increased, to $24-$34 trillion…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1143000"/>
            <a:ext cx="1393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Preliminary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E8D1F-427E-0949-B53B-94B6B4DC78AA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47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56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6" name="Picture 5" descr="GlobalmarketValue1990-2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6" y="1066116"/>
            <a:ext cx="8982793" cy="49536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914400"/>
            <a:ext cx="6781800" cy="685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/>
              <a:t>Global financial wealth:  $54 trillion 1990; $212 trillion 2010…</a:t>
            </a:r>
          </a:p>
          <a:p>
            <a:r>
              <a:rPr lang="en-US" sz="2000" b="1" dirty="0" smtClean="0"/>
              <a:t>$240 trillion by 2014…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5943600"/>
            <a:ext cx="24403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Source: </a:t>
            </a:r>
            <a:r>
              <a:rPr lang="en-US" sz="900" dirty="0" err="1" smtClean="0"/>
              <a:t>Mckinsey</a:t>
            </a:r>
            <a:r>
              <a:rPr lang="en-US" sz="900" dirty="0"/>
              <a:t> </a:t>
            </a:r>
            <a:r>
              <a:rPr lang="en-US" sz="900" dirty="0" smtClean="0"/>
              <a:t>&amp; Co. (2011); my analysis</a:t>
            </a: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81000"/>
            <a:ext cx="629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is about 10-15% of global financial wealth…as in 2010.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E8D1F-427E-0949-B53B-94B6B4DC78AA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48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06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“It is capitalism that is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truly radical.”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-- Brecht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(c)JSH 2016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533400"/>
            <a:ext cx="24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559C-C2AE-4442-83D7-F43712C30F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46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WarsBarSce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19400"/>
            <a:ext cx="7046316" cy="3396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09600"/>
            <a:ext cx="789190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…like the Star Wars’ bar scene:</a:t>
            </a:r>
            <a:endParaRPr lang="en-US" dirty="0" smtClean="0"/>
          </a:p>
          <a:p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iverse </a:t>
            </a:r>
            <a:r>
              <a:rPr lang="en-US" b="1" dirty="0">
                <a:solidFill>
                  <a:srgbClr val="FF0000"/>
                </a:solidFill>
              </a:rPr>
              <a:t>miscreants </a:t>
            </a:r>
            <a:r>
              <a:rPr lang="en-US" b="1" dirty="0" smtClean="0">
                <a:solidFill>
                  <a:srgbClr val="FF0000"/>
                </a:solidFill>
              </a:rPr>
              <a:t>sharing same </a:t>
            </a:r>
            <a:r>
              <a:rPr lang="en-US" b="1" dirty="0">
                <a:solidFill>
                  <a:srgbClr val="FF0000"/>
                </a:solidFill>
              </a:rPr>
              <a:t>facilities </a:t>
            </a:r>
            <a:r>
              <a:rPr lang="en-US" b="1" dirty="0" smtClean="0">
                <a:solidFill>
                  <a:srgbClr val="FF0000"/>
                </a:solidFill>
              </a:rPr>
              <a:t>to protect and enjoy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their ill-gotten gains: </a:t>
            </a:r>
            <a:endParaRPr lang="en-US" sz="24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/>
              <a:t>Financial </a:t>
            </a:r>
            <a:r>
              <a:rPr lang="en-US" sz="1600" b="1" dirty="0"/>
              <a:t>secrecy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/>
              <a:t>Weak </a:t>
            </a:r>
            <a:r>
              <a:rPr lang="en-US" sz="1600" b="1" dirty="0"/>
              <a:t>regulation, </a:t>
            </a:r>
            <a:r>
              <a:rPr lang="en-US" sz="1600" b="1" dirty="0" smtClean="0"/>
              <a:t>taxation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/>
              <a:t>P</a:t>
            </a:r>
            <a:r>
              <a:rPr lang="en-US" sz="1600" b="1" dirty="0" smtClean="0"/>
              <a:t>rofessional “enablers” </a:t>
            </a:r>
            <a:endParaRPr lang="en-US" sz="1600" b="1" dirty="0"/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/>
              <a:t>(Ironically):  </a:t>
            </a:r>
            <a:r>
              <a:rPr lang="en-US" sz="1600" b="1" dirty="0"/>
              <a:t>access </a:t>
            </a:r>
            <a:r>
              <a:rPr lang="en-US" sz="1600" b="1" dirty="0" smtClean="0"/>
              <a:t>to protection of the </a:t>
            </a:r>
            <a:r>
              <a:rPr lang="en-US" sz="1600" b="1" dirty="0"/>
              <a:t>rule of </a:t>
            </a:r>
            <a:r>
              <a:rPr lang="en-US" sz="1600" b="1" dirty="0" smtClean="0"/>
              <a:t>law, </a:t>
            </a:r>
            <a:r>
              <a:rPr lang="en-US" sz="1600" b="1" dirty="0"/>
              <a:t>independent </a:t>
            </a:r>
            <a:r>
              <a:rPr lang="en-US" sz="1600" b="1" dirty="0" smtClean="0"/>
              <a:t>courts,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/>
              <a:t>and “too big to fail/jail” financial institutions! 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5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2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54000"/>
            <a:ext cx="5321300" cy="6337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5E0C1-6942-8542-8490-491283F997C8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8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153400" cy="792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>
                <a:latin typeface="Arial Black" charset="0"/>
                <a:ea typeface="ＭＳ Ｐゴシック" charset="0"/>
                <a:cs typeface="ＭＳ Ｐゴシック" charset="0"/>
              </a:rPr>
              <a:t>We need a new focus on kleptocracy</a:t>
            </a:r>
            <a:br>
              <a:rPr lang="en-US" sz="3200" dirty="0" smtClean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Arial Black" charset="0"/>
                <a:ea typeface="ＭＳ Ｐゴシック" charset="0"/>
                <a:cs typeface="ＭＳ Ｐゴシック" charset="0"/>
              </a:rPr>
              <a:t>as well as tax justice</a:t>
            </a:r>
            <a:endParaRPr lang="en-US" sz="3200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1054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i-FI" sz="2400" b="1" dirty="0" err="1">
                <a:solidFill>
                  <a:srgbClr val="FF0000"/>
                </a:solidFill>
              </a:rPr>
              <a:t>Importance</a:t>
            </a:r>
            <a:r>
              <a:rPr lang="fi-FI" sz="2400" b="1" dirty="0">
                <a:solidFill>
                  <a:srgbClr val="FF0000"/>
                </a:solidFill>
              </a:rPr>
              <a:t>: </a:t>
            </a:r>
          </a:p>
          <a:p>
            <a:pPr lvl="1"/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Developed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countries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spend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/ tax 25-40 % of GDP</a:t>
            </a:r>
          </a:p>
          <a:p>
            <a:pPr lvl="1"/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Case for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strong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democratic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states</a:t>
            </a:r>
            <a:endParaRPr lang="fi-FI" sz="1800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No 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cases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of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sustained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development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 w/o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it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  <a:p>
            <a:pPr lvl="1"/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Globalization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makes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weak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states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 smtClean="0">
                <a:solidFill>
                  <a:schemeClr val="bg1">
                    <a:lumMod val="75000"/>
                  </a:schemeClr>
                </a:solidFill>
              </a:rPr>
              <a:t>weaker</a:t>
            </a:r>
            <a:endParaRPr lang="fi-FI" sz="2400" b="1" dirty="0" smtClean="0">
              <a:solidFill>
                <a:srgbClr val="FF0000"/>
              </a:solidFill>
            </a:endParaRPr>
          </a:p>
          <a:p>
            <a:r>
              <a:rPr lang="fi-FI" sz="2400" b="1" dirty="0" smtClean="0">
                <a:solidFill>
                  <a:srgbClr val="FF0000"/>
                </a:solidFill>
              </a:rPr>
              <a:t>$12.5 </a:t>
            </a:r>
            <a:r>
              <a:rPr lang="fi-FI" sz="2400" b="1" dirty="0" err="1">
                <a:solidFill>
                  <a:srgbClr val="FF0000"/>
                </a:solidFill>
              </a:rPr>
              <a:t>tr</a:t>
            </a:r>
            <a:r>
              <a:rPr lang="fi-FI" sz="2400" b="1" dirty="0">
                <a:solidFill>
                  <a:srgbClr val="FF0000"/>
                </a:solidFill>
              </a:rPr>
              <a:t>. </a:t>
            </a:r>
            <a:r>
              <a:rPr lang="fi-FI" sz="2400" b="1" dirty="0" err="1">
                <a:solidFill>
                  <a:srgbClr val="FF0000"/>
                </a:solidFill>
              </a:rPr>
              <a:t>global</a:t>
            </a:r>
            <a:r>
              <a:rPr lang="fi-FI" sz="2400" b="1" dirty="0">
                <a:solidFill>
                  <a:srgbClr val="FF0000"/>
                </a:solidFill>
              </a:rPr>
              <a:t> </a:t>
            </a:r>
            <a:r>
              <a:rPr lang="fi-FI" sz="2400" b="1" dirty="0" err="1" smtClean="0">
                <a:solidFill>
                  <a:srgbClr val="FF0000"/>
                </a:solidFill>
              </a:rPr>
              <a:t>gov</a:t>
            </a:r>
            <a:r>
              <a:rPr lang="fi-FI" sz="2400" b="1" dirty="0" smtClean="0">
                <a:solidFill>
                  <a:srgbClr val="FF0000"/>
                </a:solidFill>
              </a:rPr>
              <a:t> </a:t>
            </a:r>
            <a:r>
              <a:rPr lang="fi-FI" sz="2400" b="1" dirty="0" err="1" smtClean="0">
                <a:solidFill>
                  <a:srgbClr val="FF0000"/>
                </a:solidFill>
              </a:rPr>
              <a:t>spending</a:t>
            </a:r>
            <a:r>
              <a:rPr lang="fi-FI" sz="2400" b="1" dirty="0" smtClean="0">
                <a:solidFill>
                  <a:srgbClr val="FF0000"/>
                </a:solidFill>
              </a:rPr>
              <a:t> (93% tax </a:t>
            </a:r>
            <a:r>
              <a:rPr lang="fi-FI" sz="2400" b="1" dirty="0" err="1" smtClean="0">
                <a:solidFill>
                  <a:srgbClr val="FF0000"/>
                </a:solidFill>
              </a:rPr>
              <a:t>financed</a:t>
            </a:r>
            <a:r>
              <a:rPr lang="fi-FI" sz="2400" b="1" dirty="0" smtClean="0">
                <a:solidFill>
                  <a:srgbClr val="FF0000"/>
                </a:solidFill>
              </a:rPr>
              <a:t>)</a:t>
            </a:r>
            <a:endParaRPr lang="fi-FI" sz="2400" b="1" dirty="0">
              <a:solidFill>
                <a:srgbClr val="FF0000"/>
              </a:solidFill>
            </a:endParaRPr>
          </a:p>
          <a:p>
            <a:pPr lvl="2"/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</a:rPr>
              <a:t>If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</a:rPr>
              <a:t> 5% is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</a:rPr>
              <a:t>stolen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same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size</a:t>
            </a:r>
            <a:r>
              <a:rPr lang="fi-FI" sz="1600" b="1" dirty="0">
                <a:solidFill>
                  <a:schemeClr val="bg1">
                    <a:lumMod val="75000"/>
                  </a:schemeClr>
                </a:solidFill>
                <a:sym typeface="Wingdings"/>
              </a:rPr>
              <a:t> 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as </a:t>
            </a:r>
            <a:r>
              <a:rPr lang="fi-FI" sz="1600" b="1" dirty="0">
                <a:solidFill>
                  <a:schemeClr val="bg1">
                    <a:lumMod val="75000"/>
                  </a:schemeClr>
                </a:solidFill>
                <a:sym typeface="Wingdings"/>
              </a:rPr>
              <a:t>tax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dodging</a:t>
            </a:r>
            <a:endParaRPr lang="fi-FI" sz="1600" b="1" dirty="0" smtClean="0">
              <a:solidFill>
                <a:schemeClr val="bg1">
                  <a:lumMod val="75000"/>
                </a:schemeClr>
              </a:solidFill>
              <a:sym typeface="Wingdings"/>
            </a:endParaRPr>
          </a:p>
          <a:p>
            <a:pPr lvl="2"/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Echo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effect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: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if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 </a:t>
            </a:r>
            <a:r>
              <a:rPr lang="fi-FI" sz="1600" b="1" dirty="0" err="1">
                <a:solidFill>
                  <a:schemeClr val="bg1">
                    <a:lumMod val="75000"/>
                  </a:schemeClr>
                </a:solidFill>
                <a:sym typeface="Wingdings"/>
              </a:rPr>
              <a:t>g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ov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widely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viewed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 as a ”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thief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” 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cuts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 tax </a:t>
            </a:r>
            <a:r>
              <a:rPr lang="fi-FI" sz="1600" b="1" dirty="0" err="1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compliance</a:t>
            </a:r>
            <a:endParaRPr lang="fi-FI" sz="16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i-FI" sz="2400" b="1" dirty="0" err="1" smtClean="0">
                <a:solidFill>
                  <a:srgbClr val="FF0000"/>
                </a:solidFill>
              </a:rPr>
              <a:t>Theories</a:t>
            </a:r>
            <a:endParaRPr lang="fi-FI" sz="2400" b="1" dirty="0">
              <a:solidFill>
                <a:srgbClr val="FF0000"/>
              </a:solidFill>
            </a:endParaRPr>
          </a:p>
          <a:p>
            <a:pPr lvl="1"/>
            <a:r>
              <a:rPr lang="fi-FI" sz="1800" b="1" dirty="0" err="1" smtClean="0">
                <a:solidFill>
                  <a:schemeClr val="bg1">
                    <a:lumMod val="75000"/>
                  </a:schemeClr>
                </a:solidFill>
              </a:rPr>
              <a:t>Conventional</a:t>
            </a:r>
            <a:r>
              <a:rPr lang="fi-FI" sz="1800" b="1" dirty="0" smtClean="0">
                <a:solidFill>
                  <a:schemeClr val="bg1">
                    <a:lumMod val="75000"/>
                  </a:schemeClr>
                </a:solidFill>
              </a:rPr>
              <a:t>:  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”</a:t>
            </a:r>
            <a:r>
              <a:rPr lang="fi-FI" sz="1800" b="1" dirty="0" err="1">
                <a:solidFill>
                  <a:schemeClr val="bg1">
                    <a:lumMod val="75000"/>
                  </a:schemeClr>
                </a:solidFill>
              </a:rPr>
              <a:t>indigenous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” </a:t>
            </a:r>
            <a:r>
              <a:rPr lang="fi-FI" sz="1800" b="1" dirty="0" smtClean="0">
                <a:solidFill>
                  <a:schemeClr val="bg1">
                    <a:lumMod val="75000"/>
                  </a:schemeClr>
                </a:solidFill>
              </a:rPr>
              <a:t>factors (culture, dom </a:t>
            </a:r>
            <a:r>
              <a:rPr lang="fi-FI" sz="1800" b="1" dirty="0" err="1" smtClean="0">
                <a:solidFill>
                  <a:schemeClr val="bg1">
                    <a:lumMod val="75000"/>
                  </a:schemeClr>
                </a:solidFill>
              </a:rPr>
              <a:t>institutions</a:t>
            </a:r>
            <a:r>
              <a:rPr lang="fi-FI" sz="1800" b="1" dirty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fi-FI" sz="1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fi-FI" sz="1800" b="1" dirty="0" err="1" smtClean="0">
                <a:solidFill>
                  <a:schemeClr val="bg1">
                    <a:lumMod val="75000"/>
                  </a:schemeClr>
                </a:solidFill>
              </a:rPr>
              <a:t>Alternatives</a:t>
            </a:r>
            <a:r>
              <a:rPr lang="fi-FI" sz="1800" b="1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fi-FI" sz="1800" b="1" dirty="0" err="1" smtClean="0">
                <a:solidFill>
                  <a:schemeClr val="bg1">
                    <a:lumMod val="75000"/>
                  </a:schemeClr>
                </a:solidFill>
              </a:rPr>
              <a:t>colonial</a:t>
            </a:r>
            <a:r>
              <a:rPr lang="fi-FI" sz="1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 smtClean="0">
                <a:solidFill>
                  <a:schemeClr val="bg1">
                    <a:lumMod val="75000"/>
                  </a:schemeClr>
                </a:solidFill>
              </a:rPr>
              <a:t>legacy</a:t>
            </a:r>
            <a:r>
              <a:rPr lang="fi-FI" sz="1800" b="1" dirty="0" smtClean="0">
                <a:solidFill>
                  <a:schemeClr val="bg1">
                    <a:lumMod val="75000"/>
                  </a:schemeClr>
                </a:solidFill>
              </a:rPr>
              <a:t>; </a:t>
            </a:r>
            <a:r>
              <a:rPr lang="fi-FI" sz="1800" b="1" dirty="0" err="1" smtClean="0">
                <a:solidFill>
                  <a:schemeClr val="bg1">
                    <a:lumMod val="75000"/>
                  </a:schemeClr>
                </a:solidFill>
              </a:rPr>
              <a:t>global</a:t>
            </a:r>
            <a:r>
              <a:rPr lang="fi-FI" sz="1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i-FI" sz="1800" b="1" dirty="0" err="1" smtClean="0">
                <a:solidFill>
                  <a:schemeClr val="bg1">
                    <a:lumMod val="75000"/>
                  </a:schemeClr>
                </a:solidFill>
              </a:rPr>
              <a:t>enablers</a:t>
            </a:r>
            <a:endParaRPr lang="fi-FI" sz="18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fi-FI" sz="18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4800" b="1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>
              <a:buFont typeface="Courier New" charset="0"/>
              <a:buChar char="o"/>
            </a:pP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>
              <a:buFont typeface="Courier New" charset="0"/>
              <a:buChar char="o"/>
            </a:pP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8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Kleptocracy – </a:t>
            </a:r>
            <a:r>
              <a:rPr lang="fi-FI" dirty="0" err="1"/>
              <a:t>H</a:t>
            </a:r>
            <a:r>
              <a:rPr lang="fi-FI" dirty="0" err="1" smtClean="0"/>
              <a:t>ypotheses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fi-FI" sz="1800" b="1" dirty="0" err="1" smtClean="0"/>
              <a:t>Strong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relationship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between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autocracy</a:t>
            </a:r>
            <a:r>
              <a:rPr lang="fi-FI" sz="1800" b="1" dirty="0" smtClean="0"/>
              <a:t> and </a:t>
            </a:r>
            <a:r>
              <a:rPr lang="fi-FI" sz="1800" b="1" dirty="0" err="1" smtClean="0"/>
              <a:t>corruption</a:t>
            </a:r>
            <a:endParaRPr lang="fi-FI" sz="1800" b="1" dirty="0" smtClean="0"/>
          </a:p>
          <a:p>
            <a:r>
              <a:rPr lang="fi-FI" sz="1800" b="1" dirty="0" err="1" smtClean="0"/>
              <a:t>Not</a:t>
            </a:r>
            <a:r>
              <a:rPr lang="fi-FI" sz="1800" dirty="0" smtClean="0"/>
              <a:t> just a </a:t>
            </a:r>
            <a:r>
              <a:rPr lang="fi-FI" sz="1800" dirty="0" err="1" smtClean="0"/>
              <a:t>product</a:t>
            </a:r>
            <a:r>
              <a:rPr lang="fi-FI" sz="1800" dirty="0" smtClean="0"/>
              <a:t> of </a:t>
            </a:r>
            <a:r>
              <a:rPr lang="fi-FI" sz="1800" dirty="0" err="1" smtClean="0"/>
              <a:t>indigenous</a:t>
            </a:r>
            <a:r>
              <a:rPr lang="fi-FI" sz="1800" dirty="0"/>
              <a:t> </a:t>
            </a:r>
            <a:r>
              <a:rPr lang="fi-FI" sz="1800" dirty="0" err="1" smtClean="0"/>
              <a:t>institutions…</a:t>
            </a:r>
            <a:r>
              <a:rPr lang="fi-FI" sz="1800" b="1" dirty="0" err="1" smtClean="0"/>
              <a:t>key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role</a:t>
            </a:r>
            <a:r>
              <a:rPr lang="fi-FI" sz="1800" b="1" dirty="0" smtClean="0"/>
              <a:t> of</a:t>
            </a:r>
            <a:r>
              <a:rPr lang="fi-FI" sz="1800" dirty="0" smtClean="0"/>
              <a:t> </a:t>
            </a:r>
            <a:r>
              <a:rPr lang="fi-FI" sz="1800" b="1" dirty="0" err="1" smtClean="0"/>
              <a:t>enablers</a:t>
            </a:r>
            <a:endParaRPr lang="fi-FI" sz="1800" b="1" dirty="0" smtClean="0"/>
          </a:p>
          <a:p>
            <a:pPr lvl="1"/>
            <a:r>
              <a:rPr lang="fi-FI" sz="1400" b="1" dirty="0" smtClean="0"/>
              <a:t>State </a:t>
            </a:r>
            <a:r>
              <a:rPr lang="fi-FI" sz="1400" b="1" dirty="0" err="1" smtClean="0"/>
              <a:t>capture</a:t>
            </a:r>
            <a:endParaRPr lang="fi-FI" sz="1400" b="1" dirty="0" smtClean="0"/>
          </a:p>
          <a:p>
            <a:pPr lvl="1"/>
            <a:r>
              <a:rPr lang="fi-FI" sz="1400" b="1" dirty="0" err="1" smtClean="0"/>
              <a:t>Global</a:t>
            </a:r>
            <a:r>
              <a:rPr lang="fi-FI" sz="1400" b="1" dirty="0" smtClean="0"/>
              <a:t> </a:t>
            </a:r>
            <a:r>
              <a:rPr lang="fi-FI" sz="1400" b="1" dirty="0" err="1" smtClean="0"/>
              <a:t>haven</a:t>
            </a:r>
            <a:r>
              <a:rPr lang="fi-FI" sz="1400" b="1" dirty="0" smtClean="0"/>
              <a:t> </a:t>
            </a:r>
            <a:r>
              <a:rPr lang="fi-FI" sz="1400" b="1" dirty="0" err="1" smtClean="0"/>
              <a:t>services</a:t>
            </a:r>
            <a:endParaRPr lang="fi-FI" sz="1400" b="1" dirty="0" smtClean="0"/>
          </a:p>
          <a:p>
            <a:pPr lvl="1"/>
            <a:r>
              <a:rPr lang="fi-FI" sz="1400" b="1" dirty="0" smtClean="0"/>
              <a:t>”Manufacturing </a:t>
            </a:r>
            <a:r>
              <a:rPr lang="fi-FI" sz="1400" b="1" dirty="0" err="1" smtClean="0"/>
              <a:t>consent</a:t>
            </a:r>
            <a:r>
              <a:rPr lang="fi-FI" sz="1400" b="1" dirty="0" smtClean="0"/>
              <a:t>” – </a:t>
            </a:r>
            <a:r>
              <a:rPr lang="fi-FI" sz="1400" b="1" dirty="0" err="1" smtClean="0"/>
              <a:t>defending</a:t>
            </a:r>
            <a:r>
              <a:rPr lang="fi-FI" sz="1400" b="1" dirty="0" smtClean="0"/>
              <a:t> the ”</a:t>
            </a:r>
            <a:r>
              <a:rPr lang="fi-FI" sz="1400" b="1" dirty="0" err="1" smtClean="0"/>
              <a:t>higher</a:t>
            </a:r>
            <a:r>
              <a:rPr lang="fi-FI" sz="1400" b="1" dirty="0" smtClean="0"/>
              <a:t> </a:t>
            </a:r>
            <a:r>
              <a:rPr lang="fi-FI" sz="1400" b="1" dirty="0" err="1" smtClean="0"/>
              <a:t>immorality</a:t>
            </a:r>
            <a:r>
              <a:rPr lang="fi-FI" sz="1400" b="1" dirty="0" smtClean="0"/>
              <a:t>”</a:t>
            </a:r>
          </a:p>
          <a:p>
            <a:r>
              <a:rPr lang="fi-FI" sz="1800" dirty="0" err="1"/>
              <a:t>L</a:t>
            </a:r>
            <a:r>
              <a:rPr lang="fi-FI" sz="1800" dirty="0" err="1" smtClean="0"/>
              <a:t>ow</a:t>
            </a:r>
            <a:r>
              <a:rPr lang="fi-FI" sz="1800" dirty="0" smtClean="0"/>
              <a:t> </a:t>
            </a:r>
            <a:r>
              <a:rPr lang="fi-FI" sz="1800" dirty="0" err="1" smtClean="0"/>
              <a:t>support</a:t>
            </a:r>
            <a:r>
              <a:rPr lang="fi-FI" sz="1800" dirty="0" smtClean="0"/>
              <a:t> for tax </a:t>
            </a:r>
            <a:r>
              <a:rPr lang="fi-FI" sz="1800" dirty="0" err="1" smtClean="0"/>
              <a:t>justice</a:t>
            </a:r>
            <a:r>
              <a:rPr lang="fi-FI" sz="1800" dirty="0" smtClean="0"/>
              <a:t> in </a:t>
            </a:r>
            <a:r>
              <a:rPr lang="fi-FI" sz="1800" dirty="0" err="1" smtClean="0"/>
              <a:t>many</a:t>
            </a:r>
            <a:r>
              <a:rPr lang="fi-FI" sz="1800" dirty="0" smtClean="0"/>
              <a:t> </a:t>
            </a:r>
            <a:r>
              <a:rPr lang="fi-FI" sz="1800" dirty="0" err="1" smtClean="0"/>
              <a:t>countries</a:t>
            </a:r>
            <a:r>
              <a:rPr lang="fi-FI" sz="1800" dirty="0" smtClean="0"/>
              <a:t> </a:t>
            </a:r>
            <a:r>
              <a:rPr lang="fi-FI" sz="1800" dirty="0" smtClean="0">
                <a:sym typeface="Wingdings"/>
              </a:rPr>
              <a:t></a:t>
            </a:r>
            <a:r>
              <a:rPr lang="fi-FI" sz="1800" dirty="0" smtClean="0"/>
              <a:t> </a:t>
            </a:r>
            <a:r>
              <a:rPr lang="fi-FI" sz="1800" b="1" dirty="0" err="1" smtClean="0"/>
              <a:t>state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widely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perceived</a:t>
            </a:r>
            <a:r>
              <a:rPr lang="fi-FI" sz="1800" b="1" dirty="0" smtClean="0"/>
              <a:t> as a </a:t>
            </a:r>
            <a:r>
              <a:rPr lang="fi-FI" sz="1800" b="1" dirty="0" err="1" smtClean="0"/>
              <a:t>thief</a:t>
            </a:r>
            <a:endParaRPr lang="fi-FI" sz="1800" b="1" dirty="0" smtClean="0"/>
          </a:p>
          <a:p>
            <a:r>
              <a:rPr lang="fi-FI" sz="1800" b="1" dirty="0"/>
              <a:t>No</a:t>
            </a:r>
            <a:r>
              <a:rPr lang="fi-FI" sz="1800" dirty="0"/>
              <a:t> </a:t>
            </a:r>
            <a:r>
              <a:rPr lang="fi-FI" sz="1800" dirty="0" err="1"/>
              <a:t>successful</a:t>
            </a:r>
            <a:r>
              <a:rPr lang="fi-FI" sz="1800" dirty="0"/>
              <a:t> </a:t>
            </a:r>
            <a:r>
              <a:rPr lang="fi-FI" sz="1800" dirty="0" err="1"/>
              <a:t>examples</a:t>
            </a:r>
            <a:r>
              <a:rPr lang="fi-FI" sz="1800" dirty="0"/>
              <a:t> of </a:t>
            </a:r>
            <a:r>
              <a:rPr lang="fi-FI" sz="1800" dirty="0" err="1"/>
              <a:t>development</a:t>
            </a:r>
            <a:r>
              <a:rPr lang="fi-FI" sz="1800" dirty="0"/>
              <a:t> </a:t>
            </a:r>
            <a:r>
              <a:rPr lang="fi-FI" sz="1800" b="1" dirty="0" err="1"/>
              <a:t>without</a:t>
            </a:r>
            <a:r>
              <a:rPr lang="fi-FI" sz="1800" dirty="0"/>
              <a:t> </a:t>
            </a:r>
            <a:r>
              <a:rPr lang="fi-FI" sz="1800" b="1" dirty="0" smtClean="0"/>
              <a:t>a </a:t>
            </a:r>
            <a:r>
              <a:rPr lang="fi-FI" sz="1800" b="1" dirty="0" err="1" smtClean="0"/>
              <a:t>strong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state…and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strong</a:t>
            </a:r>
            <a:r>
              <a:rPr lang="fi-FI" sz="1800" b="1" dirty="0" smtClean="0"/>
              <a:t> </a:t>
            </a:r>
            <a:r>
              <a:rPr lang="fi-FI" sz="1800" b="1" dirty="0" err="1"/>
              <a:t>states</a:t>
            </a:r>
            <a:r>
              <a:rPr lang="fi-FI" sz="1800" b="1" dirty="0"/>
              <a:t> </a:t>
            </a:r>
            <a:r>
              <a:rPr lang="fi-FI" sz="1800" b="1" dirty="0" err="1"/>
              <a:t>emerge</a:t>
            </a:r>
            <a:r>
              <a:rPr lang="fi-FI" sz="1800" b="1" dirty="0"/>
              <a:t> </a:t>
            </a:r>
            <a:r>
              <a:rPr lang="fi-FI" sz="1800" b="1" dirty="0" err="1"/>
              <a:t>by</a:t>
            </a:r>
            <a:r>
              <a:rPr lang="fi-FI" sz="1800" b="1" dirty="0"/>
              <a:t> </a:t>
            </a:r>
            <a:r>
              <a:rPr lang="fi-FI" sz="1800" b="1" dirty="0" err="1"/>
              <a:t>transcending</a:t>
            </a:r>
            <a:r>
              <a:rPr lang="fi-FI" sz="1800" b="1" dirty="0"/>
              <a:t> </a:t>
            </a:r>
            <a:r>
              <a:rPr lang="fi-FI" sz="1800" b="1" dirty="0" smtClean="0"/>
              <a:t>kleptocracy </a:t>
            </a:r>
          </a:p>
          <a:p>
            <a:r>
              <a:rPr lang="fi-FI" sz="1800" dirty="0" err="1" smtClean="0"/>
              <a:t>Globalization</a:t>
            </a:r>
            <a:r>
              <a:rPr lang="fi-FI" sz="1800" dirty="0" smtClean="0"/>
              <a:t> </a:t>
            </a:r>
            <a:r>
              <a:rPr lang="fi-FI" sz="1800" dirty="0" err="1" smtClean="0"/>
              <a:t>makes</a:t>
            </a:r>
            <a:r>
              <a:rPr lang="fi-FI" sz="1800" dirty="0" smtClean="0"/>
              <a:t> </a:t>
            </a:r>
            <a:r>
              <a:rPr lang="fi-FI" sz="1800" dirty="0" err="1" smtClean="0"/>
              <a:t>weak</a:t>
            </a:r>
            <a:r>
              <a:rPr lang="fi-FI" sz="1800" dirty="0" smtClean="0"/>
              <a:t> </a:t>
            </a:r>
            <a:r>
              <a:rPr lang="fi-FI" sz="1800" dirty="0" err="1" smtClean="0"/>
              <a:t>states</a:t>
            </a:r>
            <a:r>
              <a:rPr lang="fi-FI" sz="1800" dirty="0" smtClean="0"/>
              <a:t> </a:t>
            </a:r>
            <a:r>
              <a:rPr lang="fi-FI" sz="1800" b="1" dirty="0" err="1" smtClean="0"/>
              <a:t>even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weaker</a:t>
            </a:r>
            <a:endParaRPr lang="fi-FI" sz="1800" b="1" dirty="0" smtClean="0"/>
          </a:p>
          <a:p>
            <a:endParaRPr lang="fi-FI" sz="1800" b="1" dirty="0" smtClean="0"/>
          </a:p>
          <a:p>
            <a:endParaRPr lang="fi-FI" sz="1800" b="1" dirty="0" smtClean="0"/>
          </a:p>
          <a:p>
            <a:endParaRPr lang="fi-FI" sz="1800" b="1" dirty="0" smtClean="0"/>
          </a:p>
          <a:p>
            <a:pPr marL="0" indent="0">
              <a:buNone/>
            </a:pPr>
            <a:endParaRPr lang="fi-FI" sz="1800" b="1" dirty="0" smtClean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Verdana"/>
              </a:rPr>
              <a:t>(c)JSH 2016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5669D-6CC1-5A4A-B53E-AA202C3612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7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Implication: Need to combat BOTH kleptocracy + tax injustice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In many countries the state is perceived as a thief</a:t>
            </a:r>
          </a:p>
          <a:p>
            <a:r>
              <a:rPr lang="en-US" sz="2400" dirty="0" smtClean="0"/>
              <a:t>Given relative low yields on offshore investments , even if all taxes were collected, net rev gain to home country is less than if offshore K is reinvested back home at much higher yields</a:t>
            </a:r>
          </a:p>
          <a:p>
            <a:r>
              <a:rPr lang="en-US" sz="2400" dirty="0" smtClean="0"/>
              <a:t>Strategy: Tax on anonymous wealth plus increased enforcement, reduced secrecy, increased investor protections can help to drive offshore funds into the above-ground economy 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6C653-DB57-1846-9472-4B39128D605C}" type="slidenum">
              <a:rPr lang="en-US" smtClean="0">
                <a:solidFill>
                  <a:srgbClr val="40458C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50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274638"/>
            <a:ext cx="7010400" cy="7921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Tackling Kleptocracy: 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Much Can Be Done (Assuming Political Will)</a:t>
            </a:r>
          </a:p>
          <a:p>
            <a:endParaRPr lang="en-US" sz="3200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19200"/>
            <a:ext cx="6019800" cy="51054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68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en-US" sz="6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Tougher penalties for enablers</a:t>
            </a:r>
          </a:p>
          <a:p>
            <a:pPr lvl="1"/>
            <a:r>
              <a:rPr lang="en-US" sz="6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	(lawyers, bankers, accountants)</a:t>
            </a:r>
          </a:p>
          <a:p>
            <a:pPr lvl="1"/>
            <a:r>
              <a:rPr lang="en-US" sz="6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Specific tougher regulation of international private banking</a:t>
            </a:r>
          </a:p>
          <a:p>
            <a:pPr lvl="1"/>
            <a:r>
              <a:rPr lang="en-US" sz="6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Global wealth tax on anonymous wealth</a:t>
            </a:r>
          </a:p>
          <a:p>
            <a:pPr lvl="1"/>
            <a:r>
              <a:rPr lang="en-US" sz="6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Big bills recall</a:t>
            </a:r>
          </a:p>
          <a:p>
            <a:pPr lvl="1"/>
            <a:r>
              <a:rPr lang="en-US" sz="6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Increased transparency </a:t>
            </a:r>
          </a:p>
          <a:p>
            <a:pPr lvl="2"/>
            <a:r>
              <a:rPr lang="en-US" sz="64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Public official wealth declarations</a:t>
            </a:r>
            <a:endParaRPr lang="en-US" sz="6400" b="1" dirty="0">
              <a:solidFill>
                <a:srgbClr val="002D6A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2"/>
            <a:r>
              <a:rPr lang="en-US" sz="68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Ben ownership registration</a:t>
            </a:r>
          </a:p>
          <a:p>
            <a:pPr lvl="2"/>
            <a:r>
              <a:rPr lang="en-US" sz="68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Auto info exchange</a:t>
            </a:r>
          </a:p>
          <a:p>
            <a:pPr lvl="2"/>
            <a:r>
              <a:rPr lang="en-US" sz="6400" b="1" dirty="0" err="1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CxC</a:t>
            </a:r>
            <a:r>
              <a:rPr lang="en-US" sz="64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 reporting</a:t>
            </a:r>
          </a:p>
          <a:p>
            <a:pPr lvl="2"/>
            <a:r>
              <a:rPr lang="en-US" sz="64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“Publish what you pay”</a:t>
            </a:r>
          </a:p>
          <a:p>
            <a:pPr lvl="1"/>
            <a:r>
              <a:rPr lang="en-US" sz="7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Coordinated Guatemala</a:t>
            </a:r>
            <a:r>
              <a:rPr lang="en-US" sz="72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-type investigative commissions with subpoena powers</a:t>
            </a:r>
          </a:p>
          <a:p>
            <a:pPr lvl="1"/>
            <a:r>
              <a:rPr lang="en-US" sz="72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Increased law enforcement </a:t>
            </a:r>
            <a:r>
              <a:rPr lang="en-US" sz="7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resources</a:t>
            </a:r>
            <a:endParaRPr lang="en-US" sz="70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More resources for Intl </a:t>
            </a:r>
            <a:r>
              <a:rPr lang="en-US" sz="7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research on global haven industry </a:t>
            </a:r>
          </a:p>
          <a:p>
            <a:pPr lvl="1"/>
            <a:r>
              <a:rPr lang="en-US" sz="7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Increased whistleblower/ journalist protection</a:t>
            </a:r>
            <a:endParaRPr lang="en-US" sz="6400" b="1" dirty="0" smtClean="0">
              <a:solidFill>
                <a:srgbClr val="002D6A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6800" b="1" dirty="0" smtClean="0">
              <a:solidFill>
                <a:srgbClr val="002D6A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r>
              <a:rPr lang="en-US" sz="72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0" indent="0">
              <a:buFont typeface="Arial" pitchFamily="34" charset="0"/>
              <a:buNone/>
            </a:pPr>
            <a:endParaRPr lang="en-US" sz="3400" b="1" dirty="0" smtClean="0">
              <a:solidFill>
                <a:srgbClr val="002D6A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39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b="1" dirty="0" smtClean="0"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spcBef>
                <a:spcPts val="0"/>
              </a:spcBef>
            </a:pPr>
            <a:endParaRPr lang="en-US" sz="2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457200" lvl="1" indent="0">
              <a:spcBef>
                <a:spcPts val="0"/>
              </a:spcBef>
              <a:buFont typeface="Arial" pitchFamily="34" charset="0"/>
              <a:buNone/>
            </a:pPr>
            <a:endParaRPr lang="en-US" sz="2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9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buFont typeface="Arial" pitchFamily="34" charset="0"/>
              <a:buAutoNum type="arabicPeriod"/>
            </a:pPr>
            <a:endParaRPr lang="en-US" sz="20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48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buFont typeface="Courier New" charset="0"/>
              <a:buChar char="o"/>
            </a:pPr>
            <a:endParaRPr lang="en-US" sz="18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buFont typeface="Courier New" charset="0"/>
              <a:buChar char="o"/>
            </a:pP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BDA48-AD7C-4BC7-BE39-1D57F3302174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/>
              <a:t>54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82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/>
              <a:t> Spain’s “Special Role” in €500 Notes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(€Billions,2002-2013)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Century Gothic"/>
                <a:ea typeface="Osaka"/>
                <a:cs typeface="Osaka"/>
              </a:rPr>
              <a:t>(c)JSH 2016</a:t>
            </a:r>
            <a:endParaRPr lang="en-US" dirty="0">
              <a:solidFill>
                <a:srgbClr val="000000"/>
              </a:solidFill>
              <a:latin typeface="Century Gothic"/>
              <a:ea typeface="Osaka"/>
              <a:cs typeface="Osaka"/>
            </a:endParaRPr>
          </a:p>
        </p:txBody>
      </p:sp>
      <p:graphicFrame>
        <p:nvGraphicFramePr>
          <p:cNvPr id="6" name="Chart Placeholder 5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912005146"/>
              </p:ext>
            </p:extLst>
          </p:nvPr>
        </p:nvGraphicFramePr>
        <p:xfrm>
          <a:off x="609600" y="19812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loud Callout 6"/>
          <p:cNvSpPr/>
          <p:nvPr/>
        </p:nvSpPr>
        <p:spPr>
          <a:xfrm>
            <a:off x="304800" y="1828800"/>
            <a:ext cx="1981200" cy="2438400"/>
          </a:xfrm>
          <a:prstGeom prst="cloudCallout">
            <a:avLst>
              <a:gd name="adj1" fmla="val 81091"/>
              <a:gd name="adj2" fmla="val 42629"/>
            </a:avLst>
          </a:prstGeom>
          <a:solidFill>
            <a:srgbClr val="FF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Bank de </a:t>
            </a:r>
            <a:r>
              <a:rPr lang="en-US" sz="1600" b="1" dirty="0" err="1" smtClean="0">
                <a:solidFill>
                  <a:srgbClr val="FF0000"/>
                </a:solidFill>
                <a:latin typeface="Calibri"/>
              </a:rPr>
              <a:t>Espana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 sourced 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26.7%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of all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/>
              </a:rPr>
              <a:t>net outstanding €500 notes, 2002-07</a:t>
            </a:r>
            <a:endParaRPr 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6248400"/>
            <a:ext cx="5153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2D6A"/>
                </a:solidFill>
              </a:rPr>
              <a:t>Source: ECB (2013) and </a:t>
            </a:r>
            <a:r>
              <a:rPr lang="en-US" sz="1200" b="1" dirty="0" err="1" smtClean="0">
                <a:solidFill>
                  <a:srgbClr val="002D6A"/>
                </a:solidFill>
              </a:rPr>
              <a:t>Banco</a:t>
            </a:r>
            <a:r>
              <a:rPr lang="en-US" sz="1200" b="1" dirty="0" smtClean="0">
                <a:solidFill>
                  <a:srgbClr val="002D6A"/>
                </a:solidFill>
              </a:rPr>
              <a:t> de </a:t>
            </a:r>
            <a:r>
              <a:rPr lang="en-US" sz="1200" b="1" dirty="0" err="1" smtClean="0">
                <a:solidFill>
                  <a:srgbClr val="002D6A"/>
                </a:solidFill>
              </a:rPr>
              <a:t>Espana</a:t>
            </a:r>
            <a:r>
              <a:rPr lang="en-US" sz="1200" b="1" dirty="0" smtClean="0">
                <a:solidFill>
                  <a:srgbClr val="002D6A"/>
                </a:solidFill>
              </a:rPr>
              <a:t> (2013), data;   my analysis</a:t>
            </a:r>
            <a:endParaRPr lang="en-US" sz="1200" b="1" dirty="0">
              <a:solidFill>
                <a:srgbClr val="002D6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 descr="WashingtonMonthly-1976m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52400"/>
            <a:ext cx="1868872" cy="2057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04800"/>
            <a:ext cx="5521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These things sometimes take a long time…But don’t give up!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N</a:t>
            </a:r>
            <a:r>
              <a:rPr lang="en-US" sz="1200" b="1" dirty="0" smtClean="0">
                <a:solidFill>
                  <a:srgbClr val="FF0000"/>
                </a:solidFill>
              </a:rPr>
              <a:t>ext week the ECB will finally withdraw E500 notes…and Larry Summers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has discovered $100 bills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1524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May 1976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D687-51F2-2F46-9638-2DB3C70D68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4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21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t>(c)JSH 2016</a:t>
            </a: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28194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D6A"/>
                </a:solidFill>
              </a:rPr>
              <a:t>Merci! </a:t>
            </a:r>
            <a:endParaRPr lang="en-US" sz="4000" b="1" dirty="0">
              <a:solidFill>
                <a:srgbClr val="002D6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E8D1F-427E-0949-B53B-94B6B4DC78AA}" type="slidenum">
              <a:rPr lang="en-US" smtClean="0">
                <a:solidFill>
                  <a:srgbClr val="002D6A">
                    <a:tint val="75000"/>
                  </a:srgbClr>
                </a:solidFill>
                <a:latin typeface="Calibri"/>
              </a:rPr>
              <a:pPr>
                <a:defRPr/>
              </a:pPr>
              <a:t>56</a:t>
            </a:fld>
            <a:endParaRPr lang="en-US">
              <a:solidFill>
                <a:srgbClr val="002D6A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11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1534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latin typeface="Arial Black" charset="0"/>
                <a:ea typeface="ＭＳ Ｐゴシック" charset="0"/>
                <a:cs typeface="ＭＳ Ｐゴシック" charset="0"/>
              </a:rPr>
              <a:t>PP highlights myths about havens</a:t>
            </a:r>
            <a:endParaRPr lang="en-US" sz="3200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105400"/>
          </a:xfrm>
          <a:ln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en-US" sz="5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“News” </a:t>
            </a:r>
          </a:p>
          <a:p>
            <a:pPr lvl="1"/>
            <a:r>
              <a:rPr lang="en-US" sz="56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Actually a very old old story</a:t>
            </a:r>
          </a:p>
          <a:p>
            <a:pPr lvl="1"/>
            <a:r>
              <a:rPr lang="en-US" sz="5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The “banality of exposes…”</a:t>
            </a:r>
          </a:p>
          <a:p>
            <a:r>
              <a:rPr lang="en-US" sz="5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“Tax</a:t>
            </a:r>
            <a:r>
              <a:rPr lang="en-US" sz="5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5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Havens” </a:t>
            </a:r>
          </a:p>
          <a:p>
            <a:pPr lvl="1"/>
            <a:r>
              <a:rPr lang="en-US" sz="56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Kleptocracy&gt; tax for many countries</a:t>
            </a:r>
          </a:p>
          <a:p>
            <a:pPr lvl="1"/>
            <a:r>
              <a:rPr lang="en-US" sz="56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Many other pathologies</a:t>
            </a:r>
          </a:p>
          <a:p>
            <a:pPr lvl="1"/>
            <a:endParaRPr lang="en-US" sz="5600" b="1" dirty="0">
              <a:solidFill>
                <a:srgbClr val="002D6A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6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“Individual havens” </a:t>
            </a:r>
          </a:p>
          <a:p>
            <a:pPr lvl="1"/>
            <a:endParaRPr lang="en-US" sz="5600" b="1" dirty="0" smtClean="0">
              <a:solidFill>
                <a:srgbClr val="002D6A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5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56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Offshore”” </a:t>
            </a:r>
          </a:p>
          <a:p>
            <a:endParaRPr lang="en-US" sz="48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en-US" sz="56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Actually a huge global network – mostly onshore </a:t>
            </a:r>
          </a:p>
          <a:p>
            <a:pPr lvl="1"/>
            <a:r>
              <a:rPr lang="en-US" sz="56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Credit Suisse/ Lenz &amp; Staehelin example</a:t>
            </a:r>
          </a:p>
          <a:p>
            <a:pPr lvl="1"/>
            <a:endParaRPr lang="en-US" sz="5600" b="1" dirty="0" smtClean="0">
              <a:solidFill>
                <a:srgbClr val="002D6A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6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“Legal” </a:t>
            </a:r>
          </a:p>
          <a:p>
            <a:pPr lvl="1"/>
            <a:r>
              <a:rPr lang="en-US" sz="5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“ 95% of our clients” – many other examples</a:t>
            </a:r>
          </a:p>
          <a:p>
            <a:pPr lvl="1"/>
            <a:r>
              <a:rPr lang="en-US" sz="5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Laws as sausages</a:t>
            </a:r>
          </a:p>
          <a:p>
            <a:pPr lvl="1"/>
            <a:r>
              <a:rPr lang="en-US" sz="56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What’s “legal,” where and when? Slavery…child labor…women’s rights</a:t>
            </a:r>
          </a:p>
          <a:p>
            <a:pPr lvl="1"/>
            <a:endParaRPr lang="en-US" sz="5600" b="1" dirty="0" smtClean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6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“US is largest haven”</a:t>
            </a:r>
          </a:p>
          <a:p>
            <a:pPr marL="0" indent="0">
              <a:buNone/>
            </a:pPr>
            <a:endParaRPr lang="en-US" sz="6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6400" b="1" dirty="0" smtClean="0">
                <a:solidFill>
                  <a:srgbClr val="FF2A81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en-US" sz="6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Modest </a:t>
            </a:r>
            <a:r>
              <a:rPr lang="en-US" sz="6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size” / “enablers under control” </a:t>
            </a:r>
            <a:endParaRPr lang="en-US" sz="6400" b="1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40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457200" lvl="1" indent="0">
              <a:buNone/>
            </a:pPr>
            <a:r>
              <a:rPr lang="en-US" sz="4400" b="1" dirty="0" smtClean="0">
                <a:solidFill>
                  <a:srgbClr val="002D6A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lvl="1"/>
            <a:endParaRPr lang="en-US" sz="39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b="1" dirty="0" smtClean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2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spcBef>
                <a:spcPts val="0"/>
              </a:spcBef>
            </a:pPr>
            <a:endParaRPr lang="en-US" sz="2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24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endParaRPr lang="en-US" sz="29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buAutoNum type="arabicPeriod"/>
            </a:pPr>
            <a:endParaRPr lang="en-US" sz="20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1600" b="1" dirty="0" smtClean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endParaRPr lang="en-US" sz="4800" b="1" dirty="0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>
              <a:buFont typeface="Courier New" charset="0"/>
              <a:buChar char="o"/>
            </a:pP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>
              <a:buFont typeface="Courier New" charset="0"/>
              <a:buChar char="o"/>
            </a:pP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7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Valued Customer\My Documents\1SUBMERGINGMARKETS\DRUGS\norie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160813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Documents and Settings\Valued Customer\My Documents\1SUBMERGINGMARKETS\DRUGS\pablo-escob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17446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Documents and Settings\Valued Customer\My Documents\1SUBMERGINGMARKETS\DRUGS\london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09600"/>
            <a:ext cx="17684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Documents and Settings\Valued Customer\My Documents\1SUBMERGINGMARKETS\DRUGS\_1828235_020218ochoa150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67200"/>
            <a:ext cx="15557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Documents and Settings\Valued Customer\My Documents\1SUBMERGINGMARKETS\DRUGS\MUNDO-OREJUEL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33800"/>
            <a:ext cx="1646238" cy="24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:\Documents and Settings\Valued Customer\My Documents\1SUBMERGINGMARKETS\DRUGS\MUNDO-CARRILL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81400"/>
            <a:ext cx="1554163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Rectangle 8"/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3429000" cy="609600"/>
          </a:xfrm>
        </p:spPr>
        <p:txBody>
          <a:bodyPr/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An old story….I first encountered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MossFon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 in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Paname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 in 1987, while investigating Noriega for a book…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40458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</a:rPr>
              <a:t>(c)JSH 2016</a:t>
            </a:r>
            <a:endParaRPr lang="en-US">
              <a:solidFill>
                <a:srgbClr val="40458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1301D-A03D-3F40-B5E8-C75832556F3E}" type="slidenum">
              <a:rPr lang="en-US" smtClean="0">
                <a:solidFill>
                  <a:srgbClr val="40458C"/>
                </a:solidFill>
              </a:rPr>
              <a:pPr/>
              <a:t>7</a:t>
            </a:fld>
            <a:endParaRPr lang="en-US">
              <a:solidFill>
                <a:srgbClr val="40458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00"/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09600" y="9906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>
                <a:solidFill>
                  <a:srgbClr val="000000"/>
                </a:solidFill>
              </a:rPr>
              <a:t>US  Average Retail Cocaine Prices Vs. % Current Users, 1981-2002</a:t>
            </a:r>
          </a:p>
        </p:txBody>
      </p:sp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838200" y="1905000"/>
          <a:ext cx="7761288" cy="411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6" name="Chart" r:id="rId3" imgW="7763113" imgH="4115038" progId="MSGraph.Chart.8">
                  <p:embed followColorScheme="full"/>
                </p:oleObj>
              </mc:Choice>
              <mc:Fallback>
                <p:oleObj name="Chart" r:id="rId3" imgW="7763113" imgH="411503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05000"/>
                        <a:ext cx="7761288" cy="411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(c)JSH 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2400"/>
            <a:ext cx="600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BTW…yeah, that sure worked well…(decartelization):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77558-DDEA-9E4D-BDDE-C6CF860C538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err="1" smtClean="0">
                <a:solidFill>
                  <a:srgbClr val="FF0000"/>
                </a:solidFill>
              </a:rPr>
              <a:t>Mossack</a:t>
            </a:r>
            <a:r>
              <a:rPr lang="en-US" sz="3600" dirty="0" smtClean="0">
                <a:solidFill>
                  <a:srgbClr val="FF0000"/>
                </a:solidFill>
              </a:rPr>
              <a:t> &amp; Fonseca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Founded in 1977 by </a:t>
            </a:r>
            <a:r>
              <a:rPr lang="en-US" sz="1400" dirty="0" err="1" smtClean="0">
                <a:solidFill>
                  <a:srgbClr val="FF0000"/>
                </a:solidFill>
              </a:rPr>
              <a:t>Jurgen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Mossack</a:t>
            </a:r>
            <a:r>
              <a:rPr lang="en-US" sz="1400" dirty="0" smtClean="0">
                <a:solidFill>
                  <a:srgbClr val="FF0000"/>
                </a:solidFill>
              </a:rPr>
              <a:t> (German émigré), Panama City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Strong growth under “the Generals” (</a:t>
            </a:r>
            <a:r>
              <a:rPr lang="en-US" sz="1400" dirty="0" err="1" smtClean="0">
                <a:solidFill>
                  <a:srgbClr val="FF0000"/>
                </a:solidFill>
              </a:rPr>
              <a:t>Torrijos</a:t>
            </a:r>
            <a:r>
              <a:rPr lang="en-US" sz="1400" dirty="0" smtClean="0">
                <a:solidFill>
                  <a:srgbClr val="FF0000"/>
                </a:solidFill>
              </a:rPr>
              <a:t>/ Noriega) until June 1987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Already serving UBS at that point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Panama’s haven suffered, late 1980s 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 diversification, globalization</a:t>
            </a:r>
          </a:p>
          <a:p>
            <a:r>
              <a:rPr lang="en-US" sz="1400" b="1" dirty="0">
                <a:solidFill>
                  <a:srgbClr val="FF0000"/>
                </a:solidFill>
                <a:sym typeface="Wingdings"/>
              </a:rPr>
              <a:t>L</a:t>
            </a:r>
            <a:r>
              <a:rPr lang="en-US" sz="1400" b="1" dirty="0" smtClean="0">
                <a:solidFill>
                  <a:srgbClr val="FF0000"/>
                </a:solidFill>
                <a:sym typeface="Wingdings"/>
              </a:rPr>
              <a:t>everaged by the rise of the global haven industry</a:t>
            </a:r>
          </a:p>
          <a:p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2015: $42 mm revenues, 500 staff in 35 countries (300 in Panama)</a:t>
            </a:r>
          </a:p>
          <a:p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Core biz: off the shelf conduit (“letterbox,” “shell”) companies, foundations, and trusts </a:t>
            </a:r>
          </a:p>
          <a:p>
            <a:pPr marL="342900" lvl="1" indent="-342900">
              <a:buSzTx/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Global clientele: 200 countries,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>
                <a:solidFill>
                  <a:srgbClr val="FF0000"/>
                </a:solidFill>
              </a:rPr>
              <a:t>13.5k other </a:t>
            </a:r>
            <a:r>
              <a:rPr lang="en-US" sz="1400" dirty="0" smtClean="0">
                <a:solidFill>
                  <a:srgbClr val="FF0000"/>
                </a:solidFill>
              </a:rPr>
              <a:t>intermediaries (mainly lawyers and accounting firms)</a:t>
            </a:r>
          </a:p>
          <a:p>
            <a:pPr marL="342900" lvl="1" indent="-342900">
              <a:buSzTx/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World’s largest banks are core clients </a:t>
            </a:r>
          </a:p>
          <a:p>
            <a:pPr marL="742950" lvl="2" indent="-342900">
              <a:buSzTx/>
            </a:pPr>
            <a:r>
              <a:rPr lang="en-US" sz="1400" dirty="0" smtClean="0">
                <a:solidFill>
                  <a:srgbClr val="FF0000"/>
                </a:solidFill>
              </a:rPr>
              <a:t>HSBC: &gt;2600 companies;</a:t>
            </a:r>
          </a:p>
          <a:p>
            <a:pPr marL="742950" lvl="2" indent="-342900">
              <a:buSzTx/>
            </a:pPr>
            <a:r>
              <a:rPr lang="en-US" sz="1400" dirty="0" smtClean="0">
                <a:solidFill>
                  <a:srgbClr val="FF0000"/>
                </a:solidFill>
              </a:rPr>
              <a:t>Credit Suisse:&gt; 1200</a:t>
            </a:r>
          </a:p>
          <a:p>
            <a:pPr marL="742950" lvl="2" indent="-342900">
              <a:buSzTx/>
            </a:pPr>
            <a:r>
              <a:rPr lang="en-US" sz="1400" dirty="0" smtClean="0">
                <a:solidFill>
                  <a:srgbClr val="FF0000"/>
                </a:solidFill>
              </a:rPr>
              <a:t> UBS: 1100+</a:t>
            </a:r>
          </a:p>
          <a:p>
            <a:pPr marL="742950" lvl="2" indent="-342900">
              <a:buSzTx/>
            </a:pPr>
            <a:r>
              <a:rPr lang="en-US" sz="1400" dirty="0" smtClean="0">
                <a:solidFill>
                  <a:srgbClr val="FF0000"/>
                </a:solidFill>
              </a:rPr>
              <a:t>16 German banks – 00s of companies</a:t>
            </a:r>
          </a:p>
          <a:p>
            <a:pPr marL="342900" lvl="1" indent="-342900">
              <a:buSzTx/>
            </a:pPr>
            <a:r>
              <a:rPr lang="en-US" sz="1800" b="1" u="sng" dirty="0" smtClean="0">
                <a:solidFill>
                  <a:srgbClr val="FF0000"/>
                </a:solidFill>
              </a:rPr>
              <a:t>143 pubic officials, 22 heads of state, 61 insider groups – so far</a:t>
            </a:r>
          </a:p>
          <a:p>
            <a:pPr marL="342900" lvl="1" indent="-342900">
              <a:buSzTx/>
            </a:pPr>
            <a:r>
              <a:rPr lang="en-US" sz="1800" b="1" u="sng" dirty="0" smtClean="0">
                <a:solidFill>
                  <a:srgbClr val="FF0000"/>
                </a:solidFill>
              </a:rPr>
              <a:t>Part of a global network: not calling on Putin + Xi by itself</a:t>
            </a:r>
          </a:p>
          <a:p>
            <a:pPr marL="0" lvl="1" indent="0">
              <a:buSzTx/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  <a:sym typeface="Wingdings"/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0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irector's Chair">
  <a:themeElements>
    <a:clrScheme name="Director's Chair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irector's Chair">
      <a:majorFont>
        <a:latin typeface="Century Gothic"/>
        <a:ea typeface="Osaka"/>
        <a:cs typeface="Osaka"/>
      </a:majorFont>
      <a:minorFont>
        <a:latin typeface="Century Gothic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rector's Chai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's Chai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's Chai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's Chair 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's Chair 5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FFFFF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8_2010 Title Slide">
  <a:themeElements>
    <a:clrScheme name="Custom 5">
      <a:dk1>
        <a:srgbClr val="002D6A"/>
      </a:dk1>
      <a:lt1>
        <a:srgbClr val="002D6A"/>
      </a:lt1>
      <a:dk2>
        <a:srgbClr val="0082D2"/>
      </a:dk2>
      <a:lt2>
        <a:srgbClr val="F2F2F2"/>
      </a:lt2>
      <a:accent1>
        <a:srgbClr val="3F3F3F"/>
      </a:accent1>
      <a:accent2>
        <a:srgbClr val="FFFFFF"/>
      </a:accent2>
      <a:accent3>
        <a:srgbClr val="A5A5A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Director's Chair">
  <a:themeElements>
    <a:clrScheme name="Director's Chair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irector's Chair">
      <a:majorFont>
        <a:latin typeface="Century Gothic"/>
        <a:ea typeface="Osaka"/>
        <a:cs typeface="Osaka"/>
      </a:majorFont>
      <a:minorFont>
        <a:latin typeface="Century Gothic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rector's Chai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's Chai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's Chai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's Chair 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's Chair 5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FFFFF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2010 Title Slide">
  <a:themeElements>
    <a:clrScheme name="Custom 5">
      <a:dk1>
        <a:srgbClr val="002D6A"/>
      </a:dk1>
      <a:lt1>
        <a:srgbClr val="002D6A"/>
      </a:lt1>
      <a:dk2>
        <a:srgbClr val="0082D2"/>
      </a:dk2>
      <a:lt2>
        <a:srgbClr val="F2F2F2"/>
      </a:lt2>
      <a:accent1>
        <a:srgbClr val="3F3F3F"/>
      </a:accent1>
      <a:accent2>
        <a:srgbClr val="FFFFFF"/>
      </a:accent2>
      <a:accent3>
        <a:srgbClr val="A5A5A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2010 Title Slide">
  <a:themeElements>
    <a:clrScheme name="Custom 5">
      <a:dk1>
        <a:srgbClr val="002D6A"/>
      </a:dk1>
      <a:lt1>
        <a:srgbClr val="002D6A"/>
      </a:lt1>
      <a:dk2>
        <a:srgbClr val="0082D2"/>
      </a:dk2>
      <a:lt2>
        <a:srgbClr val="F2F2F2"/>
      </a:lt2>
      <a:accent1>
        <a:srgbClr val="3F3F3F"/>
      </a:accent1>
      <a:accent2>
        <a:srgbClr val="FFFFFF"/>
      </a:accent2>
      <a:accent3>
        <a:srgbClr val="A5A5A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6_2010 Title Slide">
  <a:themeElements>
    <a:clrScheme name="Custom 5">
      <a:dk1>
        <a:srgbClr val="002D6A"/>
      </a:dk1>
      <a:lt1>
        <a:srgbClr val="002D6A"/>
      </a:lt1>
      <a:dk2>
        <a:srgbClr val="0082D2"/>
      </a:dk2>
      <a:lt2>
        <a:srgbClr val="F2F2F2"/>
      </a:lt2>
      <a:accent1>
        <a:srgbClr val="3F3F3F"/>
      </a:accent1>
      <a:accent2>
        <a:srgbClr val="FFFFFF"/>
      </a:accent2>
      <a:accent3>
        <a:srgbClr val="A5A5A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7_2010 Title Slide">
  <a:themeElements>
    <a:clrScheme name="Custom 5">
      <a:dk1>
        <a:srgbClr val="002D6A"/>
      </a:dk1>
      <a:lt1>
        <a:srgbClr val="002D6A"/>
      </a:lt1>
      <a:dk2>
        <a:srgbClr val="0082D2"/>
      </a:dk2>
      <a:lt2>
        <a:srgbClr val="F2F2F2"/>
      </a:lt2>
      <a:accent1>
        <a:srgbClr val="3F3F3F"/>
      </a:accent1>
      <a:accent2>
        <a:srgbClr val="FFFFFF"/>
      </a:accent2>
      <a:accent3>
        <a:srgbClr val="A5A5A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5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2010 Title Slide">
  <a:themeElements>
    <a:clrScheme name="Custom 5">
      <a:dk1>
        <a:srgbClr val="002D6A"/>
      </a:dk1>
      <a:lt1>
        <a:srgbClr val="002D6A"/>
      </a:lt1>
      <a:dk2>
        <a:srgbClr val="0082D2"/>
      </a:dk2>
      <a:lt2>
        <a:srgbClr val="F2F2F2"/>
      </a:lt2>
      <a:accent1>
        <a:srgbClr val="3F3F3F"/>
      </a:accent1>
      <a:accent2>
        <a:srgbClr val="FFFFFF"/>
      </a:accent2>
      <a:accent3>
        <a:srgbClr val="A5A5A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5_2010 Title Slide">
  <a:themeElements>
    <a:clrScheme name="Custom 5">
      <a:dk1>
        <a:srgbClr val="002D6A"/>
      </a:dk1>
      <a:lt1>
        <a:srgbClr val="002D6A"/>
      </a:lt1>
      <a:dk2>
        <a:srgbClr val="0082D2"/>
      </a:dk2>
      <a:lt2>
        <a:srgbClr val="F2F2F2"/>
      </a:lt2>
      <a:accent1>
        <a:srgbClr val="3F3F3F"/>
      </a:accent1>
      <a:accent2>
        <a:srgbClr val="FFFFFF"/>
      </a:accent2>
      <a:accent3>
        <a:srgbClr val="A5A5A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5">
    <a:dk1>
      <a:srgbClr val="002D6A"/>
    </a:dk1>
    <a:lt1>
      <a:srgbClr val="002D6A"/>
    </a:lt1>
    <a:dk2>
      <a:srgbClr val="0082D2"/>
    </a:dk2>
    <a:lt2>
      <a:srgbClr val="F2F2F2"/>
    </a:lt2>
    <a:accent1>
      <a:srgbClr val="3F3F3F"/>
    </a:accent1>
    <a:accent2>
      <a:srgbClr val="FFFFFF"/>
    </a:accent2>
    <a:accent3>
      <a:srgbClr val="A5A5A5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0000FF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Apex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5">
    <a:dk1>
      <a:srgbClr val="002D6A"/>
    </a:dk1>
    <a:lt1>
      <a:srgbClr val="002D6A"/>
    </a:lt1>
    <a:dk2>
      <a:srgbClr val="0082D2"/>
    </a:dk2>
    <a:lt2>
      <a:srgbClr val="F2F2F2"/>
    </a:lt2>
    <a:accent1>
      <a:srgbClr val="3F3F3F"/>
    </a:accent1>
    <a:accent2>
      <a:srgbClr val="FFFFFF"/>
    </a:accent2>
    <a:accent3>
      <a:srgbClr val="A5A5A5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0000FF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Apex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22130</TotalTime>
  <Words>3818</Words>
  <Application>Microsoft Macintosh PowerPoint</Application>
  <PresentationFormat>On-screen Show (4:3)</PresentationFormat>
  <Paragraphs>656</Paragraphs>
  <Slides>56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25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82" baseType="lpstr">
      <vt:lpstr>1_Director's Chair</vt:lpstr>
      <vt:lpstr>9_2010 Title Slide</vt:lpstr>
      <vt:lpstr>6_2010 Title Slide</vt:lpstr>
      <vt:lpstr>25_2010 Title Slide</vt:lpstr>
      <vt:lpstr>3_Blueprint</vt:lpstr>
      <vt:lpstr>8_Default Design</vt:lpstr>
      <vt:lpstr>4_Default Design</vt:lpstr>
      <vt:lpstr>4_Blank Presentation</vt:lpstr>
      <vt:lpstr>3_Office Theme</vt:lpstr>
      <vt:lpstr>4_Office Theme</vt:lpstr>
      <vt:lpstr>18_2010 Title Slide</vt:lpstr>
      <vt:lpstr>2_Default Design</vt:lpstr>
      <vt:lpstr>10_Office Theme</vt:lpstr>
      <vt:lpstr>Director's Chair</vt:lpstr>
      <vt:lpstr>12_Default Design</vt:lpstr>
      <vt:lpstr>7_2010 Title Slide</vt:lpstr>
      <vt:lpstr>6_Office Theme</vt:lpstr>
      <vt:lpstr>Blueprint</vt:lpstr>
      <vt:lpstr>1_Blueprint</vt:lpstr>
      <vt:lpstr>2_Blueprint</vt:lpstr>
      <vt:lpstr>4_Blueprint</vt:lpstr>
      <vt:lpstr>26_2010 Title Slide</vt:lpstr>
      <vt:lpstr>27_2010 Title Slide</vt:lpstr>
      <vt:lpstr>5_Default Design</vt:lpstr>
      <vt:lpstr>7_Default Design</vt:lpstr>
      <vt:lpstr>Chart</vt:lpstr>
      <vt:lpstr> The Global Haven Industry Progress Report:       - Quantifying Kleptocracy     </vt:lpstr>
      <vt:lpstr>THE GLOBAL HAVEN INDUSTRY –  Quantifying Kleptocracy</vt:lpstr>
      <vt:lpstr>Panama Papers context </vt:lpstr>
      <vt:lpstr>PP highlights diversity and sheer scale of the global haven industry’s patrons..</vt:lpstr>
      <vt:lpstr>PowerPoint Presentation</vt:lpstr>
      <vt:lpstr>PP highlights myths about havens</vt:lpstr>
      <vt:lpstr>An old story….I first encountered MossFon in Paname in 1987, while investigating Noriega for a book…</vt:lpstr>
      <vt:lpstr>PowerPoint Presentation</vt:lpstr>
      <vt:lpstr>Mossack &amp; Fonseca</vt:lpstr>
      <vt:lpstr>After 40 years, a little tired of “the global underground economy”  </vt:lpstr>
      <vt:lpstr>PowerPoint Presentation</vt:lpstr>
      <vt:lpstr>PowerPoint Presentation</vt:lpstr>
      <vt:lpstr>Odious Debt Investigations</vt:lpstr>
      <vt:lpstr>PowerPoint Presentation</vt:lpstr>
      <vt:lpstr>Quantifying Kleptocracy</vt:lpstr>
      <vt:lpstr>Investigative economics</vt:lpstr>
      <vt:lpstr>PowerPoint Presentation</vt:lpstr>
      <vt:lpstr>PowerPoint Presentation</vt:lpstr>
      <vt:lpstr>Pirate Banking – huge global biz:  help kleptos and private elites put wealth offshore, manage it remotely </vt:lpstr>
      <vt:lpstr>Our first estimates of “flight wealth” (2005)   for Eq Guinea’s dictator</vt:lpstr>
      <vt:lpstr>Equatorial Guinea -  Private “Flight Wealth” vs. Country  Debt, 1985-2003 ($MM)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Top 22 Global Private Banks –  Incidence of Corporate Crime,  1998-2015</vt:lpstr>
      <vt:lpstr>PowerPoint Presentation</vt:lpstr>
      <vt:lpstr>PowerPoint Presentation</vt:lpstr>
      <vt:lpstr>PowerPoint Presentation</vt:lpstr>
      <vt:lpstr>PowerPoint Presentation</vt:lpstr>
      <vt:lpstr>Quantifying Kleptocracy</vt:lpstr>
      <vt:lpstr>Quantifying Kleptocracy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“It is capitalism that is truly radical.”  -- Brecht</vt:lpstr>
      <vt:lpstr>PowerPoint Presentation</vt:lpstr>
      <vt:lpstr>We need a new focus on kleptocracy as well as tax justice</vt:lpstr>
      <vt:lpstr>Kleptocracy – Hypotheses</vt:lpstr>
      <vt:lpstr>Implication: Need to combat BOTH kleptocracy + tax injustice</vt:lpstr>
      <vt:lpstr>PowerPoint Presentation</vt:lpstr>
      <vt:lpstr> Spain’s “Special Role” in €500 Notes  (€Billions,2002-2013)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Achieving Transparency Dialogue for Action</dc:title>
  <dc:creator>Sarah Bracht</dc:creator>
  <cp:lastModifiedBy>Nicholas Shaxson</cp:lastModifiedBy>
  <cp:revision>2264</cp:revision>
  <dcterms:created xsi:type="dcterms:W3CDTF">2012-06-30T13:34:18Z</dcterms:created>
  <dcterms:modified xsi:type="dcterms:W3CDTF">2016-05-09T13:38:46Z</dcterms:modified>
</cp:coreProperties>
</file>