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5" r:id="rId4"/>
    <p:sldId id="268" r:id="rId5"/>
    <p:sldId id="277" r:id="rId6"/>
    <p:sldId id="269" r:id="rId7"/>
    <p:sldId id="270" r:id="rId8"/>
    <p:sldId id="271" r:id="rId9"/>
    <p:sldId id="275" r:id="rId10"/>
    <p:sldId id="262" r:id="rId11"/>
    <p:sldId id="272" r:id="rId12"/>
    <p:sldId id="263"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98" autoAdjust="0"/>
    <p:restoredTop sz="87016" autoAdjust="0"/>
  </p:normalViewPr>
  <p:slideViewPr>
    <p:cSldViewPr snapToGrid="0">
      <p:cViewPr varScale="1">
        <p:scale>
          <a:sx n="70" d="100"/>
          <a:sy n="70" d="100"/>
        </p:scale>
        <p:origin x="84" y="252"/>
      </p:cViewPr>
      <p:guideLst>
        <p:guide orient="horz" pos="2160"/>
        <p:guide pos="3840"/>
      </p:guideLst>
    </p:cSldViewPr>
  </p:slideViewPr>
  <p:outlineViewPr>
    <p:cViewPr>
      <p:scale>
        <a:sx n="33" d="100"/>
        <a:sy n="33" d="100"/>
      </p:scale>
      <p:origin x="0" y="-2712"/>
    </p:cViewPr>
    <p:sldLst>
      <p:sld r:id="rId1" collapse="1"/>
    </p:sldLst>
  </p:outlineViewPr>
  <p:notesTextViewPr>
    <p:cViewPr>
      <p:scale>
        <a:sx n="1" d="1"/>
        <a:sy n="1" d="1"/>
      </p:scale>
      <p:origin x="0" y="0"/>
    </p:cViewPr>
  </p:notesTextViewPr>
  <p:sorterViewPr>
    <p:cViewPr>
      <p:scale>
        <a:sx n="154" d="100"/>
        <a:sy n="154" d="100"/>
      </p:scale>
      <p:origin x="0" y="-32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D64CED-371C-40B5-9DFE-22C72266A811}" type="datetimeFigureOut">
              <a:rPr lang="en-US" smtClean="0"/>
              <a:t>6/24/2015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EAE580-92CA-45CD-8156-082BE720A695}" type="slidenum">
              <a:rPr lang="en-US" smtClean="0"/>
              <a:t>‹#›</a:t>
            </a:fld>
            <a:endParaRPr lang="en-US"/>
          </a:p>
        </p:txBody>
      </p:sp>
    </p:spTree>
    <p:extLst>
      <p:ext uri="{BB962C8B-B14F-4D97-AF65-F5344CB8AC3E}">
        <p14:creationId xmlns:p14="http://schemas.microsoft.com/office/powerpoint/2010/main" val="2700009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EAE580-92CA-45CD-8156-082BE720A695}" type="slidenum">
              <a:rPr lang="en-US" smtClean="0"/>
              <a:t>8</a:t>
            </a:fld>
            <a:endParaRPr lang="en-US"/>
          </a:p>
        </p:txBody>
      </p:sp>
    </p:spTree>
    <p:extLst>
      <p:ext uri="{BB962C8B-B14F-4D97-AF65-F5344CB8AC3E}">
        <p14:creationId xmlns:p14="http://schemas.microsoft.com/office/powerpoint/2010/main" val="564799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D0E662-1E12-4C46-8B84-292B10F32B8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93395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0E662-1E12-4C46-8B84-292B10F32B8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369747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0E662-1E12-4C46-8B84-292B10F32B8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269808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0E662-1E12-4C46-8B84-292B10F32B8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23213894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D0E662-1E12-4C46-8B84-292B10F32B8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1620872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D0E662-1E12-4C46-8B84-292B10F32B80}"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587381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D0E662-1E12-4C46-8B84-292B10F32B80}" type="datetimeFigureOut">
              <a:rPr lang="en-US" smtClean="0"/>
              <a:t>6/24/2015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328215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D0E662-1E12-4C46-8B84-292B10F32B80}" type="datetimeFigureOut">
              <a:rPr lang="en-US" smtClean="0"/>
              <a:t>6/24/2015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183069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0E662-1E12-4C46-8B84-292B10F32B80}"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154128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0E662-1E12-4C46-8B84-292B10F32B80}"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4214686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0E662-1E12-4C46-8B84-292B10F32B80}"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C2F4C-6A6F-4415-9486-6F9CDAF7FF58}" type="slidenum">
              <a:rPr lang="en-US" smtClean="0"/>
              <a:t>‹#›</a:t>
            </a:fld>
            <a:endParaRPr lang="en-US"/>
          </a:p>
        </p:txBody>
      </p:sp>
    </p:spTree>
    <p:extLst>
      <p:ext uri="{BB962C8B-B14F-4D97-AF65-F5344CB8AC3E}">
        <p14:creationId xmlns:p14="http://schemas.microsoft.com/office/powerpoint/2010/main" val="369107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0E662-1E12-4C46-8B84-292B10F32B80}" type="datetimeFigureOut">
              <a:rPr lang="en-US" smtClean="0"/>
              <a:t>6/24/2015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C2F4C-6A6F-4415-9486-6F9CDAF7FF58}" type="slidenum">
              <a:rPr lang="en-US" smtClean="0"/>
              <a:t>‹#›</a:t>
            </a:fld>
            <a:endParaRPr lang="en-US"/>
          </a:p>
        </p:txBody>
      </p:sp>
    </p:spTree>
    <p:extLst>
      <p:ext uri="{BB962C8B-B14F-4D97-AF65-F5344CB8AC3E}">
        <p14:creationId xmlns:p14="http://schemas.microsoft.com/office/powerpoint/2010/main" val="2995578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3041"/>
            <a:ext cx="12192000" cy="2628900"/>
          </a:xfrm>
          <a:solidFill>
            <a:srgbClr val="0070C0"/>
          </a:solidFill>
          <a:ln>
            <a:solidFill>
              <a:schemeClr val="bg1"/>
            </a:solidFill>
          </a:ln>
        </p:spPr>
        <p:txBody>
          <a:bodyPr anchor="ctr">
            <a:normAutofit/>
          </a:bodyPr>
          <a:lstStyle/>
          <a:p>
            <a:pPr>
              <a:lnSpc>
                <a:spcPct val="75000"/>
              </a:lnSpc>
              <a:spcBef>
                <a:spcPts val="2400"/>
              </a:spcBef>
            </a:pPr>
            <a:r>
              <a:rPr lang="en-US" sz="3600" dirty="0" smtClean="0">
                <a:solidFill>
                  <a:schemeClr val="bg1"/>
                </a:solidFill>
                <a:latin typeface="Chaparral Pro" panose="02060503040505020203" pitchFamily="18" charset="0"/>
                <a:cs typeface="Times New Roman" panose="02020603050405020304" pitchFamily="18" charset="0"/>
              </a:rPr>
              <a:t>FISCAL INCENTIVES RATIONALIZATION IN THE ASEAN REGION</a:t>
            </a:r>
            <a:endParaRPr lang="en-US" sz="3600" dirty="0">
              <a:solidFill>
                <a:schemeClr val="bg1"/>
              </a:solidFill>
              <a:latin typeface="Chaparral Pro" panose="02060503040505020203" pitchFamily="18" charset="0"/>
              <a:cs typeface="Times New Roman" panose="02020603050405020304" pitchFamily="18" charset="0"/>
            </a:endParaRPr>
          </a:p>
        </p:txBody>
      </p:sp>
      <p:sp>
        <p:nvSpPr>
          <p:cNvPr id="3" name="Subtitle 2"/>
          <p:cNvSpPr>
            <a:spLocks noGrp="1"/>
          </p:cNvSpPr>
          <p:nvPr>
            <p:ph type="subTitle" idx="1"/>
          </p:nvPr>
        </p:nvSpPr>
        <p:spPr>
          <a:xfrm>
            <a:off x="0" y="4127727"/>
            <a:ext cx="12192000" cy="1106424"/>
          </a:xfrm>
          <a:solidFill>
            <a:srgbClr val="FFFF66"/>
          </a:solidFill>
        </p:spPr>
        <p:txBody>
          <a:bodyPr anchor="ctr">
            <a:normAutofit/>
          </a:bodyPr>
          <a:lstStyle/>
          <a:p>
            <a:pPr>
              <a:lnSpc>
                <a:spcPct val="60000"/>
              </a:lnSpc>
            </a:pPr>
            <a:r>
              <a:rPr lang="en-US" dirty="0" smtClean="0">
                <a:solidFill>
                  <a:schemeClr val="tx1">
                    <a:lumMod val="65000"/>
                    <a:lumOff val="35000"/>
                  </a:schemeClr>
                </a:solidFill>
                <a:latin typeface="Chaparral Pro" panose="02060503040505020203" pitchFamily="18" charset="0"/>
              </a:rPr>
              <a:t>FILOMENO STA. ANA III</a:t>
            </a:r>
          </a:p>
          <a:p>
            <a:pPr>
              <a:lnSpc>
                <a:spcPct val="60000"/>
              </a:lnSpc>
            </a:pPr>
            <a:r>
              <a:rPr lang="en-US" dirty="0" smtClean="0">
                <a:solidFill>
                  <a:schemeClr val="tx1">
                    <a:lumMod val="65000"/>
                    <a:lumOff val="35000"/>
                  </a:schemeClr>
                </a:solidFill>
                <a:latin typeface="Chaparral Pro" panose="02060503040505020203" pitchFamily="18" charset="0"/>
              </a:rPr>
              <a:t>A</a:t>
            </a:r>
            <a:r>
              <a:rPr lang="en-US" sz="2000" dirty="0" smtClean="0">
                <a:solidFill>
                  <a:schemeClr val="tx1">
                    <a:lumMod val="65000"/>
                    <a:lumOff val="35000"/>
                  </a:schemeClr>
                </a:solidFill>
                <a:latin typeface="Chaparral Pro" panose="02060503040505020203" pitchFamily="18" charset="0"/>
              </a:rPr>
              <a:t>CTION</a:t>
            </a:r>
            <a:r>
              <a:rPr lang="en-US" dirty="0" smtClean="0">
                <a:solidFill>
                  <a:schemeClr val="tx1">
                    <a:lumMod val="65000"/>
                    <a:lumOff val="35000"/>
                  </a:schemeClr>
                </a:solidFill>
                <a:latin typeface="Chaparral Pro" panose="02060503040505020203" pitchFamily="18" charset="0"/>
              </a:rPr>
              <a:t> </a:t>
            </a:r>
            <a:r>
              <a:rPr lang="en-US" sz="2000" dirty="0" smtClean="0">
                <a:solidFill>
                  <a:schemeClr val="tx1">
                    <a:lumMod val="65000"/>
                    <a:lumOff val="35000"/>
                  </a:schemeClr>
                </a:solidFill>
                <a:latin typeface="Chaparral Pro" panose="02060503040505020203" pitchFamily="18" charset="0"/>
              </a:rPr>
              <a:t>FOR</a:t>
            </a:r>
            <a:r>
              <a:rPr lang="en-US" dirty="0" smtClean="0">
                <a:solidFill>
                  <a:schemeClr val="tx1">
                    <a:lumMod val="65000"/>
                    <a:lumOff val="35000"/>
                  </a:schemeClr>
                </a:solidFill>
                <a:latin typeface="Chaparral Pro" panose="02060503040505020203" pitchFamily="18" charset="0"/>
              </a:rPr>
              <a:t> E</a:t>
            </a:r>
            <a:r>
              <a:rPr lang="en-US" sz="2000" dirty="0" smtClean="0">
                <a:solidFill>
                  <a:schemeClr val="tx1">
                    <a:lumMod val="65000"/>
                    <a:lumOff val="35000"/>
                  </a:schemeClr>
                </a:solidFill>
                <a:latin typeface="Chaparral Pro" panose="02060503040505020203" pitchFamily="18" charset="0"/>
              </a:rPr>
              <a:t>CONOMIC</a:t>
            </a:r>
            <a:r>
              <a:rPr lang="en-US" dirty="0" smtClean="0">
                <a:solidFill>
                  <a:schemeClr val="tx1">
                    <a:lumMod val="65000"/>
                    <a:lumOff val="35000"/>
                  </a:schemeClr>
                </a:solidFill>
                <a:latin typeface="Chaparral Pro" panose="02060503040505020203" pitchFamily="18" charset="0"/>
              </a:rPr>
              <a:t> R</a:t>
            </a:r>
            <a:r>
              <a:rPr lang="en-US" sz="2000" dirty="0" smtClean="0">
                <a:solidFill>
                  <a:schemeClr val="tx1">
                    <a:lumMod val="65000"/>
                    <a:lumOff val="35000"/>
                  </a:schemeClr>
                </a:solidFill>
                <a:latin typeface="Chaparral Pro" panose="02060503040505020203" pitchFamily="18" charset="0"/>
              </a:rPr>
              <a:t>EFORMS</a:t>
            </a:r>
          </a:p>
        </p:txBody>
      </p:sp>
      <p:cxnSp>
        <p:nvCxnSpPr>
          <p:cNvPr id="4" name="Straight Connector 3"/>
          <p:cNvCxnSpPr/>
          <p:nvPr/>
        </p:nvCxnSpPr>
        <p:spPr>
          <a:xfrm>
            <a:off x="1128716" y="3606857"/>
            <a:ext cx="988695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2911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7247433"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P</a:t>
            </a:r>
            <a:r>
              <a:rPr lang="en-US" sz="4400" dirty="0" smtClean="0">
                <a:solidFill>
                  <a:schemeClr val="tx1">
                    <a:lumMod val="85000"/>
                    <a:lumOff val="15000"/>
                  </a:schemeClr>
                </a:solidFill>
                <a:latin typeface="Chaparral Pro" panose="02060503040505020203" pitchFamily="18" charset="0"/>
              </a:rPr>
              <a:t>ROPER</a:t>
            </a:r>
            <a:r>
              <a:rPr lang="en-US" sz="5400" dirty="0" smtClean="0">
                <a:solidFill>
                  <a:schemeClr val="tx1">
                    <a:lumMod val="85000"/>
                    <a:lumOff val="15000"/>
                  </a:schemeClr>
                </a:solidFill>
                <a:latin typeface="Chaparral Pro" panose="02060503040505020203" pitchFamily="18" charset="0"/>
              </a:rPr>
              <a:t> W</a:t>
            </a:r>
            <a:r>
              <a:rPr lang="en-US" sz="4400" dirty="0" smtClean="0">
                <a:solidFill>
                  <a:schemeClr val="tx1">
                    <a:lumMod val="85000"/>
                    <a:lumOff val="15000"/>
                  </a:schemeClr>
                </a:solidFill>
                <a:latin typeface="Chaparral Pro" panose="02060503040505020203" pitchFamily="18" charset="0"/>
              </a:rPr>
              <a:t>AY</a:t>
            </a:r>
            <a:r>
              <a:rPr lang="en-US" sz="5400" dirty="0" smtClean="0">
                <a:solidFill>
                  <a:schemeClr val="tx1">
                    <a:lumMod val="85000"/>
                    <a:lumOff val="15000"/>
                  </a:schemeClr>
                </a:solidFill>
                <a:latin typeface="Chaparral Pro" panose="02060503040505020203" pitchFamily="18" charset="0"/>
              </a:rPr>
              <a:t> </a:t>
            </a:r>
            <a:r>
              <a:rPr lang="en-US" sz="4400" dirty="0" smtClean="0">
                <a:solidFill>
                  <a:schemeClr val="tx1">
                    <a:lumMod val="85000"/>
                    <a:lumOff val="15000"/>
                  </a:schemeClr>
                </a:solidFill>
                <a:latin typeface="Chaparral Pro" panose="02060503040505020203" pitchFamily="18" charset="0"/>
              </a:rPr>
              <a:t>OF</a:t>
            </a:r>
            <a:r>
              <a:rPr lang="en-US" sz="5400" dirty="0" smtClean="0">
                <a:solidFill>
                  <a:schemeClr val="tx1">
                    <a:lumMod val="85000"/>
                    <a:lumOff val="15000"/>
                  </a:schemeClr>
                </a:solidFill>
                <a:latin typeface="Chaparral Pro" panose="02060503040505020203" pitchFamily="18" charset="0"/>
              </a:rPr>
              <a:t> D</a:t>
            </a:r>
            <a:r>
              <a:rPr lang="en-US" sz="4400" dirty="0" smtClean="0">
                <a:solidFill>
                  <a:schemeClr val="tx1">
                    <a:lumMod val="85000"/>
                    <a:lumOff val="15000"/>
                  </a:schemeClr>
                </a:solidFill>
                <a:latin typeface="Chaparral Pro" panose="02060503040505020203" pitchFamily="18" charset="0"/>
              </a:rPr>
              <a:t>OING</a:t>
            </a:r>
            <a:r>
              <a:rPr lang="en-US" sz="5400" dirty="0" smtClean="0">
                <a:solidFill>
                  <a:schemeClr val="tx1">
                    <a:lumMod val="85000"/>
                    <a:lumOff val="15000"/>
                  </a:schemeClr>
                </a:solidFill>
                <a:latin typeface="Chaparral Pro" panose="02060503040505020203" pitchFamily="18" charset="0"/>
              </a:rPr>
              <a:t> FI</a:t>
            </a:r>
            <a:endParaRPr lang="en-US" sz="4400" dirty="0">
              <a:solidFill>
                <a:schemeClr val="tx1">
                  <a:lumMod val="85000"/>
                  <a:lumOff val="15000"/>
                </a:schemeClr>
              </a:solidFill>
              <a:latin typeface="Chaparral Pro" panose="02060503040505020203" pitchFamily="18" charset="0"/>
            </a:endParaRPr>
          </a:p>
        </p:txBody>
      </p:sp>
      <p:sp>
        <p:nvSpPr>
          <p:cNvPr id="10" name="Rectangle 9"/>
          <p:cNvSpPr/>
          <p:nvPr/>
        </p:nvSpPr>
        <p:spPr>
          <a:xfrm>
            <a:off x="478720" y="1272659"/>
            <a:ext cx="11179879" cy="4739760"/>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Institutionalization of eligibility criteria to identify which sectors are qualified for fiscal incentives. </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Incentives to be constrained by the country’s industrial policy (IP). A vertical, not horizontal approach, to meeting IP objectives.</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Institutionalization of </a:t>
            </a:r>
            <a:r>
              <a:rPr lang="en-US" sz="2800" dirty="0" smtClean="0">
                <a:solidFill>
                  <a:schemeClr val="tx1">
                    <a:lumMod val="85000"/>
                    <a:lumOff val="15000"/>
                  </a:schemeClr>
                </a:solidFill>
                <a:latin typeface="Chaparral Pro" panose="02060503040505020203" pitchFamily="18" charset="0"/>
              </a:rPr>
              <a:t>transparency.</a:t>
            </a:r>
            <a:endParaRPr lang="en-US" sz="2800" dirty="0" smtClean="0">
              <a:solidFill>
                <a:schemeClr val="tx1">
                  <a:lumMod val="85000"/>
                  <a:lumOff val="15000"/>
                </a:schemeClr>
              </a:solidFill>
              <a:latin typeface="Chaparral Pro" panose="02060503040505020203" pitchFamily="18" charset="0"/>
            </a:endParaRPr>
          </a:p>
          <a:p>
            <a:pPr lvl="2">
              <a:spcAft>
                <a:spcPts val="1200"/>
              </a:spcAft>
            </a:pPr>
            <a:r>
              <a:rPr lang="en-US" sz="2800" dirty="0">
                <a:solidFill>
                  <a:schemeClr val="tx1">
                    <a:lumMod val="85000"/>
                    <a:lumOff val="15000"/>
                  </a:schemeClr>
                </a:solidFill>
                <a:latin typeface="Chaparral Pro" panose="02060503040505020203" pitchFamily="18" charset="0"/>
              </a:rPr>
              <a:t>P</a:t>
            </a:r>
            <a:r>
              <a:rPr lang="en-US" sz="2800" dirty="0" smtClean="0">
                <a:solidFill>
                  <a:schemeClr val="tx1">
                    <a:lumMod val="85000"/>
                    <a:lumOff val="15000"/>
                  </a:schemeClr>
                </a:solidFill>
                <a:latin typeface="Chaparral Pro" panose="02060503040505020203" pitchFamily="18" charset="0"/>
              </a:rPr>
              <a:t>ublic disclosure of actual investments, types of incentives, actual amount of incentives, and cost-benefit studies.</a:t>
            </a:r>
          </a:p>
          <a:p>
            <a:pPr lvl="2">
              <a:spcAft>
                <a:spcPts val="1200"/>
              </a:spcAft>
            </a:pPr>
            <a:r>
              <a:rPr lang="en-US" sz="2800" dirty="0" smtClean="0">
                <a:solidFill>
                  <a:schemeClr val="tx1">
                    <a:lumMod val="85000"/>
                    <a:lumOff val="15000"/>
                  </a:schemeClr>
                </a:solidFill>
                <a:latin typeface="Chaparral Pro" panose="02060503040505020203" pitchFamily="18" charset="0"/>
              </a:rPr>
              <a:t>Treatment of tax incentives as tax expenditures.</a:t>
            </a:r>
          </a:p>
          <a:p>
            <a:pPr>
              <a:spcAft>
                <a:spcPts val="1200"/>
              </a:spcAft>
            </a:pPr>
            <a:endParaRPr lang="en-US" sz="2800" dirty="0" smtClean="0">
              <a:latin typeface="Chaparral Pro" panose="02060503040505020203" pitchFamily="18" charset="0"/>
            </a:endParaRP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2188349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78720" y="1272659"/>
            <a:ext cx="11179879" cy="4001095"/>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800" dirty="0">
                <a:solidFill>
                  <a:schemeClr val="tx1">
                    <a:lumMod val="85000"/>
                    <a:lumOff val="15000"/>
                  </a:schemeClr>
                </a:solidFill>
                <a:latin typeface="Chaparral Pro" panose="02060503040505020203" pitchFamily="18" charset="0"/>
              </a:rPr>
              <a:t>Adoption  of performance-bound criteria and disciplining mechanisms on investments receiving incentives. </a:t>
            </a:r>
          </a:p>
          <a:p>
            <a:pPr marL="1371600" lvl="2" indent="-457200">
              <a:spcAft>
                <a:spcPts val="1200"/>
              </a:spcAft>
              <a:buFont typeface="Arial" panose="020B0604020202020204" pitchFamily="34" charset="0"/>
              <a:buChar char="•"/>
            </a:pPr>
            <a:r>
              <a:rPr lang="en-US" sz="2800" dirty="0">
                <a:solidFill>
                  <a:schemeClr val="tx1">
                    <a:lumMod val="85000"/>
                    <a:lumOff val="15000"/>
                  </a:schemeClr>
                </a:solidFill>
                <a:latin typeface="Chaparral Pro" panose="02060503040505020203" pitchFamily="18" charset="0"/>
              </a:rPr>
              <a:t>Use of performance threshold for preferred investments. (e.g. </a:t>
            </a:r>
            <a:r>
              <a:rPr lang="en-US" sz="2800" dirty="0">
                <a:latin typeface="Chaparral Pro" panose="02060503040505020203" pitchFamily="18" charset="0"/>
              </a:rPr>
              <a:t>income tax holiday applied on pre-specified rate of return, and above which profits will be taxed).</a:t>
            </a:r>
          </a:p>
          <a:p>
            <a:pPr marL="1371600" lvl="2" indent="-457200">
              <a:spcAft>
                <a:spcPts val="1200"/>
              </a:spcAft>
              <a:buFont typeface="Arial" panose="020B0604020202020204" pitchFamily="34" charset="0"/>
              <a:buChar char="•"/>
            </a:pPr>
            <a:r>
              <a:rPr lang="en-US" sz="2800" dirty="0">
                <a:latin typeface="Chaparral Pro" panose="02060503040505020203" pitchFamily="18" charset="0"/>
              </a:rPr>
              <a:t>Incentives </a:t>
            </a:r>
            <a:r>
              <a:rPr lang="en-US" sz="2800" dirty="0" smtClean="0">
                <a:latin typeface="Chaparral Pro" panose="02060503040505020203" pitchFamily="18" charset="0"/>
              </a:rPr>
              <a:t>based on  </a:t>
            </a:r>
            <a:r>
              <a:rPr lang="en-US" sz="2800" dirty="0">
                <a:latin typeface="Chaparral Pro" panose="02060503040505020203" pitchFamily="18" charset="0"/>
              </a:rPr>
              <a:t>the actual delivery of proposed investments. </a:t>
            </a:r>
          </a:p>
          <a:p>
            <a:pPr>
              <a:spcAft>
                <a:spcPts val="1200"/>
              </a:spcAft>
            </a:pPr>
            <a:endParaRPr lang="en-US" sz="2800" dirty="0" smtClean="0">
              <a:latin typeface="Chaparral Pro" panose="02060503040505020203" pitchFamily="18" charset="0"/>
            </a:endParaRP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8" name="TextBox 7"/>
          <p:cNvSpPr txBox="1"/>
          <p:nvPr/>
        </p:nvSpPr>
        <p:spPr>
          <a:xfrm>
            <a:off x="271456" y="176811"/>
            <a:ext cx="7247433"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P</a:t>
            </a:r>
            <a:r>
              <a:rPr lang="en-US" sz="4400" dirty="0" smtClean="0">
                <a:solidFill>
                  <a:schemeClr val="tx1">
                    <a:lumMod val="85000"/>
                    <a:lumOff val="15000"/>
                  </a:schemeClr>
                </a:solidFill>
                <a:latin typeface="Chaparral Pro" panose="02060503040505020203" pitchFamily="18" charset="0"/>
              </a:rPr>
              <a:t>ROPER</a:t>
            </a:r>
            <a:r>
              <a:rPr lang="en-US" sz="5400" dirty="0" smtClean="0">
                <a:solidFill>
                  <a:schemeClr val="tx1">
                    <a:lumMod val="85000"/>
                    <a:lumOff val="15000"/>
                  </a:schemeClr>
                </a:solidFill>
                <a:latin typeface="Chaparral Pro" panose="02060503040505020203" pitchFamily="18" charset="0"/>
              </a:rPr>
              <a:t> W</a:t>
            </a:r>
            <a:r>
              <a:rPr lang="en-US" sz="4400" dirty="0" smtClean="0">
                <a:solidFill>
                  <a:schemeClr val="tx1">
                    <a:lumMod val="85000"/>
                    <a:lumOff val="15000"/>
                  </a:schemeClr>
                </a:solidFill>
                <a:latin typeface="Chaparral Pro" panose="02060503040505020203" pitchFamily="18" charset="0"/>
              </a:rPr>
              <a:t>AY</a:t>
            </a:r>
            <a:r>
              <a:rPr lang="en-US" sz="5400" dirty="0" smtClean="0">
                <a:solidFill>
                  <a:schemeClr val="tx1">
                    <a:lumMod val="85000"/>
                    <a:lumOff val="15000"/>
                  </a:schemeClr>
                </a:solidFill>
                <a:latin typeface="Chaparral Pro" panose="02060503040505020203" pitchFamily="18" charset="0"/>
              </a:rPr>
              <a:t> </a:t>
            </a:r>
            <a:r>
              <a:rPr lang="en-US" sz="4400" dirty="0" smtClean="0">
                <a:solidFill>
                  <a:schemeClr val="tx1">
                    <a:lumMod val="85000"/>
                    <a:lumOff val="15000"/>
                  </a:schemeClr>
                </a:solidFill>
                <a:latin typeface="Chaparral Pro" panose="02060503040505020203" pitchFamily="18" charset="0"/>
              </a:rPr>
              <a:t>OF</a:t>
            </a:r>
            <a:r>
              <a:rPr lang="en-US" sz="5400" dirty="0" smtClean="0">
                <a:solidFill>
                  <a:schemeClr val="tx1">
                    <a:lumMod val="85000"/>
                    <a:lumOff val="15000"/>
                  </a:schemeClr>
                </a:solidFill>
                <a:latin typeface="Chaparral Pro" panose="02060503040505020203" pitchFamily="18" charset="0"/>
              </a:rPr>
              <a:t> D</a:t>
            </a:r>
            <a:r>
              <a:rPr lang="en-US" sz="4400" dirty="0" smtClean="0">
                <a:solidFill>
                  <a:schemeClr val="tx1">
                    <a:lumMod val="85000"/>
                    <a:lumOff val="15000"/>
                  </a:schemeClr>
                </a:solidFill>
                <a:latin typeface="Chaparral Pro" panose="02060503040505020203" pitchFamily="18" charset="0"/>
              </a:rPr>
              <a:t>OING</a:t>
            </a:r>
            <a:r>
              <a:rPr lang="en-US" sz="5400" dirty="0" smtClean="0">
                <a:solidFill>
                  <a:schemeClr val="tx1">
                    <a:lumMod val="85000"/>
                    <a:lumOff val="15000"/>
                  </a:schemeClr>
                </a:solidFill>
                <a:latin typeface="Chaparral Pro" panose="02060503040505020203" pitchFamily="18" charset="0"/>
              </a:rPr>
              <a:t> FI</a:t>
            </a:r>
            <a:endParaRPr lang="en-US" sz="4400" dirty="0">
              <a:solidFill>
                <a:schemeClr val="tx1">
                  <a:lumMod val="85000"/>
                  <a:lumOff val="15000"/>
                </a:schemeClr>
              </a:solidFill>
              <a:latin typeface="Chaparral Pro" panose="02060503040505020203" pitchFamily="18" charset="0"/>
            </a:endParaRPr>
          </a:p>
        </p:txBody>
      </p:sp>
    </p:spTree>
    <p:extLst>
      <p:ext uri="{BB962C8B-B14F-4D97-AF65-F5344CB8AC3E}">
        <p14:creationId xmlns:p14="http://schemas.microsoft.com/office/powerpoint/2010/main" val="3659901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8554073"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C</a:t>
            </a:r>
            <a:r>
              <a:rPr lang="en-US" sz="4400" dirty="0" smtClean="0">
                <a:solidFill>
                  <a:schemeClr val="tx1">
                    <a:lumMod val="85000"/>
                    <a:lumOff val="15000"/>
                  </a:schemeClr>
                </a:solidFill>
                <a:latin typeface="Chaparral Pro" panose="02060503040505020203" pitchFamily="18" charset="0"/>
              </a:rPr>
              <a:t>OLLECTIVE </a:t>
            </a:r>
            <a:r>
              <a:rPr lang="en-US" sz="5400" dirty="0" smtClean="0">
                <a:solidFill>
                  <a:schemeClr val="tx1">
                    <a:lumMod val="85000"/>
                    <a:lumOff val="15000"/>
                  </a:schemeClr>
                </a:solidFill>
                <a:latin typeface="Chaparral Pro" panose="02060503040505020203" pitchFamily="18" charset="0"/>
              </a:rPr>
              <a:t>A</a:t>
            </a:r>
            <a:r>
              <a:rPr lang="en-US" sz="4400" dirty="0" smtClean="0">
                <a:solidFill>
                  <a:schemeClr val="tx1">
                    <a:lumMod val="85000"/>
                    <a:lumOff val="15000"/>
                  </a:schemeClr>
                </a:solidFill>
                <a:latin typeface="Chaparral Pro" panose="02060503040505020203" pitchFamily="18" charset="0"/>
              </a:rPr>
              <a:t>CTION IN </a:t>
            </a:r>
            <a:r>
              <a:rPr lang="en-US" sz="5400" dirty="0" smtClean="0">
                <a:solidFill>
                  <a:schemeClr val="tx1">
                    <a:lumMod val="85000"/>
                    <a:lumOff val="15000"/>
                  </a:schemeClr>
                </a:solidFill>
                <a:latin typeface="Chaparral Pro" panose="02060503040505020203" pitchFamily="18" charset="0"/>
              </a:rPr>
              <a:t>ASEAN</a:t>
            </a:r>
            <a:endParaRPr lang="en-US" sz="5400" dirty="0">
              <a:solidFill>
                <a:schemeClr val="tx1">
                  <a:lumMod val="85000"/>
                  <a:lumOff val="15000"/>
                </a:schemeClr>
              </a:solidFill>
              <a:latin typeface="Chaparral Pro" panose="02060503040505020203" pitchFamily="18" charset="0"/>
            </a:endParaRPr>
          </a:p>
        </p:txBody>
      </p:sp>
      <p:sp>
        <p:nvSpPr>
          <p:cNvPr id="10" name="Rectangle 9"/>
          <p:cNvSpPr/>
          <p:nvPr/>
        </p:nvSpPr>
        <p:spPr>
          <a:xfrm>
            <a:off x="478720" y="1272659"/>
            <a:ext cx="11179879" cy="4431983"/>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Experience with liberalization shows how ASEAN country members expanded use of incentives to compete for investment.  </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Tax competition as part of locational competition is bound to intensify in light of the ASEAN Free Trade Agreement in end 2015.</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Countries have disincentives to rationalize of FI in a regional context (as seen in the Prisoner’s Dilemma case).  This necessitates a regional agreement among the members of ASEAN to move towards rationalization of FI in their respective countries.</a:t>
            </a:r>
          </a:p>
          <a:p>
            <a:pPr marL="571500" indent="-571500">
              <a:spcAft>
                <a:spcPts val="1200"/>
              </a:spcAft>
              <a:buFont typeface="Courier New" panose="02070309020205020404" pitchFamily="49" charset="0"/>
              <a:buChar char="o"/>
            </a:pPr>
            <a:endParaRPr lang="en-US" sz="2800" dirty="0" smtClean="0">
              <a:solidFill>
                <a:schemeClr val="tx1">
                  <a:lumMod val="85000"/>
                  <a:lumOff val="15000"/>
                </a:schemeClr>
              </a:solidFill>
              <a:latin typeface="Chaparral Pro" panose="02060503040505020203" pitchFamily="18" charset="0"/>
            </a:endParaRP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2484380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8554073"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C</a:t>
            </a:r>
            <a:r>
              <a:rPr lang="en-US" sz="4400" dirty="0" smtClean="0">
                <a:solidFill>
                  <a:schemeClr val="tx1">
                    <a:lumMod val="85000"/>
                    <a:lumOff val="15000"/>
                  </a:schemeClr>
                </a:solidFill>
                <a:latin typeface="Chaparral Pro" panose="02060503040505020203" pitchFamily="18" charset="0"/>
              </a:rPr>
              <a:t>OLLECTIVE </a:t>
            </a:r>
            <a:r>
              <a:rPr lang="en-US" sz="5400" dirty="0" smtClean="0">
                <a:solidFill>
                  <a:schemeClr val="tx1">
                    <a:lumMod val="85000"/>
                    <a:lumOff val="15000"/>
                  </a:schemeClr>
                </a:solidFill>
                <a:latin typeface="Chaparral Pro" panose="02060503040505020203" pitchFamily="18" charset="0"/>
              </a:rPr>
              <a:t>A</a:t>
            </a:r>
            <a:r>
              <a:rPr lang="en-US" sz="4400" dirty="0" smtClean="0">
                <a:solidFill>
                  <a:schemeClr val="tx1">
                    <a:lumMod val="85000"/>
                    <a:lumOff val="15000"/>
                  </a:schemeClr>
                </a:solidFill>
                <a:latin typeface="Chaparral Pro" panose="02060503040505020203" pitchFamily="18" charset="0"/>
              </a:rPr>
              <a:t>CTION IN </a:t>
            </a:r>
            <a:r>
              <a:rPr lang="en-US" sz="5400" dirty="0" smtClean="0">
                <a:solidFill>
                  <a:schemeClr val="tx1">
                    <a:lumMod val="85000"/>
                    <a:lumOff val="15000"/>
                  </a:schemeClr>
                </a:solidFill>
                <a:latin typeface="Chaparral Pro" panose="02060503040505020203" pitchFamily="18" charset="0"/>
              </a:rPr>
              <a:t>ASEAN</a:t>
            </a:r>
            <a:endParaRPr lang="en-US" sz="5400" dirty="0">
              <a:solidFill>
                <a:schemeClr val="tx1">
                  <a:lumMod val="85000"/>
                  <a:lumOff val="15000"/>
                </a:schemeClr>
              </a:solidFill>
              <a:latin typeface="Chaparral Pro" panose="02060503040505020203" pitchFamily="18" charset="0"/>
            </a:endParaRPr>
          </a:p>
        </p:txBody>
      </p:sp>
      <p:sp>
        <p:nvSpPr>
          <p:cNvPr id="10" name="Rectangle 9"/>
          <p:cNvSpPr/>
          <p:nvPr/>
        </p:nvSpPr>
        <p:spPr>
          <a:xfrm>
            <a:off x="478720" y="1272659"/>
            <a:ext cx="11179879" cy="3970318"/>
          </a:xfrm>
          <a:prstGeom prst="rect">
            <a:avLst/>
          </a:prstGeom>
        </p:spPr>
        <p:txBody>
          <a:bodyPr wrap="square">
            <a:spAutoFit/>
          </a:bodyPr>
          <a:lstStyle/>
          <a:p>
            <a:pPr marL="457200" indent="-457200">
              <a:buFont typeface="Courier New" panose="02070309020205020404" pitchFamily="49" charset="0"/>
              <a:buChar char="o"/>
            </a:pPr>
            <a:r>
              <a:rPr lang="en-US" sz="2800" dirty="0">
                <a:latin typeface="Chaparral Pro" panose="02060503040505020203" pitchFamily="18" charset="0"/>
              </a:rPr>
              <a:t>Regional rules related to FI must address, among other things:</a:t>
            </a:r>
          </a:p>
          <a:p>
            <a:pPr marL="914400" lvl="1" indent="-457200">
              <a:buFont typeface="Arial" panose="020B0604020202020204" pitchFamily="34" charset="0"/>
              <a:buChar char="•"/>
            </a:pPr>
            <a:r>
              <a:rPr lang="en-US" sz="2800" dirty="0">
                <a:latin typeface="Chaparral Pro" panose="02060503040505020203" pitchFamily="18" charset="0"/>
              </a:rPr>
              <a:t>Harmonization of rules in granting incentives (preferably tied to IP), without sacrificing flexibility.</a:t>
            </a:r>
          </a:p>
          <a:p>
            <a:pPr marL="914400" lvl="1" indent="-457200">
              <a:buFont typeface="Arial" panose="020B0604020202020204" pitchFamily="34" charset="0"/>
              <a:buChar char="•"/>
            </a:pPr>
            <a:r>
              <a:rPr lang="en-US" sz="2800" dirty="0">
                <a:latin typeface="Chaparral Pro" panose="02060503040505020203" pitchFamily="18" charset="0"/>
              </a:rPr>
              <a:t>Transparency and accountability mechanisms, and sharing of information (which is also necessary to address transfer-pricing).</a:t>
            </a:r>
          </a:p>
          <a:p>
            <a:pPr marL="914400" lvl="1" indent="-457200">
              <a:buFont typeface="Arial" panose="020B0604020202020204" pitchFamily="34" charset="0"/>
              <a:buChar char="•"/>
            </a:pPr>
            <a:r>
              <a:rPr lang="en-US" sz="2800" dirty="0">
                <a:latin typeface="Chaparral Pro" panose="02060503040505020203" pitchFamily="18" charset="0"/>
              </a:rPr>
              <a:t>How to address the economic  unevenness  within ASEAN, which will result in exacerbating the inequality in the distribution of gains. Thus, asking what policy and </a:t>
            </a:r>
            <a:r>
              <a:rPr lang="en-US" sz="2800">
                <a:latin typeface="Chaparral Pro" panose="02060503040505020203" pitchFamily="18" charset="0"/>
              </a:rPr>
              <a:t>institutional </a:t>
            </a:r>
            <a:r>
              <a:rPr lang="en-US" sz="2800" smtClean="0">
                <a:latin typeface="Chaparral Pro" panose="02060503040505020203" pitchFamily="18" charset="0"/>
              </a:rPr>
              <a:t>covers </a:t>
            </a:r>
            <a:r>
              <a:rPr lang="en-US" sz="2800" dirty="0">
                <a:latin typeface="Chaparral Pro" panose="02060503040505020203" pitchFamily="18" charset="0"/>
              </a:rPr>
              <a:t>for potential losers can ASEAN </a:t>
            </a:r>
            <a:r>
              <a:rPr lang="en-US" sz="2800">
                <a:latin typeface="Chaparral Pro" panose="02060503040505020203" pitchFamily="18" charset="0"/>
              </a:rPr>
              <a:t>agree </a:t>
            </a:r>
            <a:r>
              <a:rPr lang="en-US" sz="2800" smtClean="0">
                <a:latin typeface="Chaparral Pro" panose="02060503040505020203" pitchFamily="18" charset="0"/>
              </a:rPr>
              <a:t>to.</a:t>
            </a:r>
            <a:endParaRPr lang="en-US" sz="2800" dirty="0">
              <a:latin typeface="Chaparral Pro" panose="02060503040505020203" pitchFamily="18" charset="0"/>
            </a:endParaRP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3804036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2589491"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O</a:t>
            </a:r>
            <a:r>
              <a:rPr lang="en-US" sz="4400" dirty="0" smtClean="0">
                <a:solidFill>
                  <a:schemeClr val="tx1">
                    <a:lumMod val="85000"/>
                    <a:lumOff val="15000"/>
                  </a:schemeClr>
                </a:solidFill>
                <a:latin typeface="Chaparral Pro" panose="02060503040505020203" pitchFamily="18" charset="0"/>
              </a:rPr>
              <a:t>UTLINE</a:t>
            </a:r>
            <a:endParaRPr lang="en-US" sz="3600" dirty="0">
              <a:solidFill>
                <a:schemeClr val="tx1">
                  <a:lumMod val="85000"/>
                  <a:lumOff val="15000"/>
                </a:schemeClr>
              </a:solidFill>
              <a:latin typeface="Chaparral Pro" panose="02060503040505020203" pitchFamily="18" charset="0"/>
            </a:endParaRPr>
          </a:p>
        </p:txBody>
      </p:sp>
      <p:sp>
        <p:nvSpPr>
          <p:cNvPr id="10" name="Rectangle 9"/>
          <p:cNvSpPr/>
          <p:nvPr/>
        </p:nvSpPr>
        <p:spPr>
          <a:xfrm>
            <a:off x="478721" y="1272659"/>
            <a:ext cx="9808276" cy="3170099"/>
          </a:xfrm>
          <a:prstGeom prst="rect">
            <a:avLst/>
          </a:prstGeom>
        </p:spPr>
        <p:txBody>
          <a:bodyPr wrap="square">
            <a:spAutoFit/>
          </a:bodyPr>
          <a:lstStyle/>
          <a:p>
            <a:pPr>
              <a:spcAft>
                <a:spcPts val="1200"/>
              </a:spcAft>
            </a:pPr>
            <a:r>
              <a:rPr lang="en-US" sz="3200" dirty="0" smtClean="0">
                <a:solidFill>
                  <a:schemeClr val="tx1">
                    <a:lumMod val="85000"/>
                    <a:lumOff val="15000"/>
                  </a:schemeClr>
                </a:solidFill>
                <a:latin typeface="Chaparral Pro" panose="02060503040505020203" pitchFamily="18" charset="0"/>
              </a:rPr>
              <a:t>I. Overview of  Incentives (FI) in the ASEAN region </a:t>
            </a:r>
          </a:p>
          <a:p>
            <a:pPr>
              <a:spcAft>
                <a:spcPts val="1200"/>
              </a:spcAft>
            </a:pPr>
            <a:r>
              <a:rPr lang="en-US" sz="3200" dirty="0" smtClean="0">
                <a:solidFill>
                  <a:schemeClr val="tx1">
                    <a:lumMod val="85000"/>
                    <a:lumOff val="15000"/>
                  </a:schemeClr>
                </a:solidFill>
                <a:latin typeface="Chaparral Pro" panose="02060503040505020203" pitchFamily="18" charset="0"/>
              </a:rPr>
              <a:t>II. The Prisoner’s Dilemma</a:t>
            </a:r>
          </a:p>
          <a:p>
            <a:pPr>
              <a:spcAft>
                <a:spcPts val="1200"/>
              </a:spcAft>
            </a:pPr>
            <a:r>
              <a:rPr lang="en-US" sz="3200" dirty="0" smtClean="0">
                <a:solidFill>
                  <a:schemeClr val="tx1">
                    <a:lumMod val="85000"/>
                    <a:lumOff val="15000"/>
                  </a:schemeClr>
                </a:solidFill>
                <a:latin typeface="Chaparral Pro" panose="02060503040505020203" pitchFamily="18" charset="0"/>
              </a:rPr>
              <a:t>III. Cost of Fiscal Incentives</a:t>
            </a:r>
          </a:p>
          <a:p>
            <a:pPr>
              <a:spcAft>
                <a:spcPts val="1200"/>
              </a:spcAft>
            </a:pPr>
            <a:r>
              <a:rPr lang="en-US" sz="3200" dirty="0" smtClean="0">
                <a:solidFill>
                  <a:schemeClr val="tx1">
                    <a:lumMod val="85000"/>
                    <a:lumOff val="15000"/>
                  </a:schemeClr>
                </a:solidFill>
                <a:latin typeface="Chaparral Pro" panose="02060503040505020203" pitchFamily="18" charset="0"/>
              </a:rPr>
              <a:t>IV. Rationalizing Fiscal Incentives</a:t>
            </a:r>
          </a:p>
          <a:p>
            <a:pPr>
              <a:spcAft>
                <a:spcPts val="1200"/>
              </a:spcAft>
            </a:pPr>
            <a:r>
              <a:rPr lang="en-US" sz="3200" dirty="0" smtClean="0">
                <a:solidFill>
                  <a:schemeClr val="tx1">
                    <a:lumMod val="85000"/>
                    <a:lumOff val="15000"/>
                  </a:schemeClr>
                </a:solidFill>
                <a:latin typeface="Chaparral Pro" panose="02060503040505020203" pitchFamily="18" charset="0"/>
              </a:rPr>
              <a:t>V.</a:t>
            </a:r>
            <a:r>
              <a:rPr lang="en-US" sz="3200" dirty="0">
                <a:solidFill>
                  <a:schemeClr val="tx1">
                    <a:lumMod val="85000"/>
                    <a:lumOff val="15000"/>
                  </a:schemeClr>
                </a:solidFill>
                <a:latin typeface="Chaparral Pro" panose="02060503040505020203" pitchFamily="18" charset="0"/>
              </a:rPr>
              <a:t> </a:t>
            </a:r>
            <a:r>
              <a:rPr lang="en-US" sz="3200" dirty="0" smtClean="0">
                <a:solidFill>
                  <a:schemeClr val="tx1">
                    <a:lumMod val="85000"/>
                    <a:lumOff val="15000"/>
                  </a:schemeClr>
                </a:solidFill>
                <a:latin typeface="Chaparral Pro" panose="02060503040505020203" pitchFamily="18" charset="0"/>
              </a:rPr>
              <a:t>Need for Collective Action in the ASEAN</a:t>
            </a: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3814981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9749785" cy="646331"/>
          </a:xfrm>
          <a:prstGeom prst="rect">
            <a:avLst/>
          </a:prstGeom>
          <a:noFill/>
        </p:spPr>
        <p:txBody>
          <a:bodyPr wrap="none" rtlCol="0">
            <a:spAutoFit/>
          </a:bodyPr>
          <a:lstStyle/>
          <a:p>
            <a:r>
              <a:rPr lang="en-US" sz="3600" dirty="0" smtClean="0">
                <a:solidFill>
                  <a:schemeClr val="tx1">
                    <a:lumMod val="85000"/>
                    <a:lumOff val="15000"/>
                  </a:schemeClr>
                </a:solidFill>
                <a:latin typeface="Chaparral Pro" panose="02060503040505020203" pitchFamily="18" charset="0"/>
              </a:rPr>
              <a:t>Fiscal Incentives (FI) in the ASEAN region</a:t>
            </a:r>
            <a:endParaRPr lang="en-US" sz="3600" dirty="0">
              <a:solidFill>
                <a:schemeClr val="tx1">
                  <a:lumMod val="85000"/>
                  <a:lumOff val="15000"/>
                </a:schemeClr>
              </a:solidFill>
              <a:latin typeface="Chaparral Pro" panose="02060503040505020203" pitchFamily="18" charset="0"/>
            </a:endParaRPr>
          </a:p>
        </p:txBody>
      </p:sp>
      <p:sp>
        <p:nvSpPr>
          <p:cNvPr id="10" name="Rectangle 9"/>
          <p:cNvSpPr/>
          <p:nvPr/>
        </p:nvSpPr>
        <p:spPr>
          <a:xfrm>
            <a:off x="478720" y="1272659"/>
            <a:ext cx="11179879" cy="5324535"/>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Countries in ASEAN region offer incentives that are similar in range, objectives, and nature of investments targeted.</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In a regional context, governments use fiscal incentives to gain competitive edge against neighboring countries with similar characteristics.  In doing so, all countries end up in scenario where no one gains a competitive advantage from the incentive alone.</a:t>
            </a:r>
          </a:p>
          <a:p>
            <a:pPr marL="571500" indent="-571500">
              <a:spcAft>
                <a:spcPts val="1200"/>
              </a:spcAft>
              <a:buFont typeface="Courier New" panose="02070309020205020404" pitchFamily="49" charset="0"/>
              <a:buChar char="o"/>
            </a:pPr>
            <a:r>
              <a:rPr lang="en-US" sz="2800" dirty="0">
                <a:solidFill>
                  <a:schemeClr val="tx1">
                    <a:lumMod val="85000"/>
                    <a:lumOff val="15000"/>
                  </a:schemeClr>
                </a:solidFill>
                <a:latin typeface="Chaparral Pro" panose="02060503040505020203" pitchFamily="18" charset="0"/>
              </a:rPr>
              <a:t>Despite increasing call to rationalize incentives, and despite the potential gain from doing so, these countries continue to offer incentives</a:t>
            </a:r>
            <a:r>
              <a:rPr lang="en-US" sz="2800" dirty="0" smtClean="0">
                <a:solidFill>
                  <a:schemeClr val="tx1">
                    <a:lumMod val="85000"/>
                    <a:lumOff val="15000"/>
                  </a:schemeClr>
                </a:solidFill>
                <a:latin typeface="Chaparral Pro" panose="02060503040505020203" pitchFamily="18" charset="0"/>
              </a:rPr>
              <a:t>.</a:t>
            </a:r>
            <a:endParaRPr lang="en-US" sz="2800" dirty="0">
              <a:solidFill>
                <a:schemeClr val="tx1">
                  <a:lumMod val="85000"/>
                  <a:lumOff val="15000"/>
                </a:schemeClr>
              </a:solidFill>
              <a:latin typeface="Chaparral Pro" panose="02060503040505020203" pitchFamily="18" charset="0"/>
            </a:endParaRP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3351478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9328195" cy="646331"/>
          </a:xfrm>
          <a:prstGeom prst="rect">
            <a:avLst/>
          </a:prstGeom>
          <a:noFill/>
        </p:spPr>
        <p:txBody>
          <a:bodyPr wrap="none" rtlCol="0">
            <a:spAutoFit/>
          </a:bodyPr>
          <a:lstStyle/>
          <a:p>
            <a:r>
              <a:rPr lang="en-US" sz="3600" dirty="0" smtClean="0">
                <a:solidFill>
                  <a:schemeClr val="tx1">
                    <a:lumMod val="85000"/>
                    <a:lumOff val="15000"/>
                  </a:schemeClr>
                </a:solidFill>
                <a:latin typeface="Chaparral Pro" panose="02060503040505020203" pitchFamily="18" charset="0"/>
              </a:rPr>
              <a:t>Similarity of the FI Regimes of ASEAN countries </a:t>
            </a:r>
            <a:endParaRPr lang="en-US" sz="3600" dirty="0">
              <a:solidFill>
                <a:schemeClr val="tx1">
                  <a:lumMod val="85000"/>
                  <a:lumOff val="15000"/>
                </a:schemeClr>
              </a:solidFill>
              <a:latin typeface="Chaparral Pro" panose="02060503040505020203" pitchFamily="18" charset="0"/>
            </a:endParaRP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874988746"/>
              </p:ext>
            </p:extLst>
          </p:nvPr>
        </p:nvGraphicFramePr>
        <p:xfrm>
          <a:off x="-45535" y="1014415"/>
          <a:ext cx="12070081" cy="5445856"/>
        </p:xfrm>
        <a:graphic>
          <a:graphicData uri="http://schemas.openxmlformats.org/drawingml/2006/table">
            <a:tbl>
              <a:tblPr>
                <a:tableStyleId>{5C22544A-7EE6-4342-B048-85BDC9FD1C3A}</a:tableStyleId>
              </a:tblPr>
              <a:tblGrid>
                <a:gridCol w="1504221"/>
                <a:gridCol w="1139562"/>
                <a:gridCol w="2233541"/>
                <a:gridCol w="3175578"/>
                <a:gridCol w="4017179"/>
              </a:tblGrid>
              <a:tr h="648188">
                <a:tc>
                  <a:txBody>
                    <a:bodyPr/>
                    <a:lstStyle/>
                    <a:p>
                      <a:pPr algn="ctr" fontAlgn="b"/>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Tax Holiday</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b"/>
                      <a:r>
                        <a:rPr lang="en-US" sz="1800" u="none" strike="noStrike" dirty="0">
                          <a:effectLst/>
                          <a:latin typeface="Chaparral Pro" panose="02060503040505020203" pitchFamily="18" charset="0"/>
                        </a:rPr>
                        <a:t>Reduced </a:t>
                      </a:r>
                      <a:r>
                        <a:rPr lang="en-US" sz="1800" u="none" strike="noStrike" dirty="0" smtClean="0">
                          <a:effectLst/>
                          <a:latin typeface="Chaparral Pro" panose="02060503040505020203" pitchFamily="18" charset="0"/>
                        </a:rPr>
                        <a:t>Corporate</a:t>
                      </a:r>
                      <a:r>
                        <a:rPr lang="en-US" sz="1800" u="none" strike="noStrike" baseline="0" dirty="0" smtClean="0">
                          <a:effectLst/>
                          <a:latin typeface="Chaparral Pro" panose="02060503040505020203" pitchFamily="18" charset="0"/>
                        </a:rPr>
                        <a:t> Income Tax (CIT)</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b"/>
                      <a:r>
                        <a:rPr lang="en-US" sz="1800" u="none" strike="noStrike" dirty="0">
                          <a:effectLst/>
                          <a:latin typeface="Chaparral Pro" panose="02060503040505020203" pitchFamily="18" charset="0"/>
                        </a:rPr>
                        <a:t>Investment Allowance/ Credit</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b"/>
                      <a:r>
                        <a:rPr lang="en-US" sz="1800" u="none" strike="noStrike" dirty="0">
                          <a:effectLst/>
                          <a:latin typeface="Chaparral Pro" panose="02060503040505020203" pitchFamily="18" charset="0"/>
                        </a:rPr>
                        <a:t>Indirect Tax Exemptions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487159">
                <a:tc>
                  <a:txBody>
                    <a:bodyPr/>
                    <a:lstStyle/>
                    <a:p>
                      <a:pPr algn="ctr" fontAlgn="b"/>
                      <a:r>
                        <a:rPr lang="en-US" sz="1800" u="none" strike="noStrike" dirty="0">
                          <a:effectLst/>
                          <a:latin typeface="Chaparral Pro" panose="02060503040505020203" pitchFamily="18" charset="0"/>
                        </a:rPr>
                        <a:t>Indonesia</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fontAlgn="b"/>
                      <a:r>
                        <a:rPr lang="en-US" sz="1800" u="none" strike="noStrike" dirty="0">
                          <a:effectLst/>
                          <a:latin typeface="Chaparral Pro" panose="02060503040505020203" pitchFamily="18" charset="0"/>
                        </a:rPr>
                        <a:t>5-10 yrs.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30% deduction of qualified investment</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5% import duty on imported capital goods and raw material</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8188">
                <a:tc>
                  <a:txBody>
                    <a:bodyPr/>
                    <a:lstStyle/>
                    <a:p>
                      <a:pPr algn="ctr" fontAlgn="b"/>
                      <a:r>
                        <a:rPr lang="en-US" sz="1800" u="none" strike="noStrike" dirty="0">
                          <a:effectLst/>
                          <a:latin typeface="Chaparral Pro" panose="02060503040505020203" pitchFamily="18" charset="0"/>
                        </a:rPr>
                        <a:t>Malaysia</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fontAlgn="b"/>
                      <a:r>
                        <a:rPr lang="en-US" sz="1800" u="none" strike="noStrike" dirty="0">
                          <a:effectLst/>
                          <a:latin typeface="Chaparral Pro" panose="02060503040505020203" pitchFamily="18" charset="0"/>
                        </a:rPr>
                        <a:t>5-10 yrs.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5-10% on incremental qualifying income</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70-100% deduction of qualified expenditure</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duty free import of raw materials and spare parts</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70246">
                <a:tc>
                  <a:txBody>
                    <a:bodyPr/>
                    <a:lstStyle/>
                    <a:p>
                      <a:pPr algn="ctr" fontAlgn="b"/>
                      <a:r>
                        <a:rPr lang="en-US" sz="1800" u="none" strike="noStrike" dirty="0">
                          <a:effectLst/>
                          <a:latin typeface="Chaparral Pro" panose="02060503040505020203" pitchFamily="18" charset="0"/>
                        </a:rPr>
                        <a:t>Philippines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fontAlgn="b"/>
                      <a:r>
                        <a:rPr lang="en-US" sz="1800" u="none" strike="noStrike" dirty="0">
                          <a:effectLst/>
                          <a:latin typeface="Chaparral Pro" panose="02060503040505020203" pitchFamily="18" charset="0"/>
                        </a:rPr>
                        <a:t>3-8 yrs.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5% on gross income in lieu of national and local taxes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100% deduction on infrastructure spending in </a:t>
                      </a:r>
                      <a:r>
                        <a:rPr lang="en-US" sz="1800" u="none" strike="noStrike" dirty="0" smtClean="0">
                          <a:effectLst/>
                          <a:latin typeface="Chaparral Pro" panose="02060503040505020203" pitchFamily="18" charset="0"/>
                        </a:rPr>
                        <a:t>least</a:t>
                      </a:r>
                      <a:r>
                        <a:rPr lang="en-US" sz="1800" u="none" strike="noStrike" baseline="0" dirty="0" smtClean="0">
                          <a:effectLst/>
                          <a:latin typeface="Chaparral Pro" panose="02060503040505020203" pitchFamily="18" charset="0"/>
                        </a:rPr>
                        <a:t> developed areas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exemption for importation of raw materials, machineries, equipments and spare parts</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8188">
                <a:tc>
                  <a:txBody>
                    <a:bodyPr/>
                    <a:lstStyle/>
                    <a:p>
                      <a:pPr algn="ctr" fontAlgn="b"/>
                      <a:r>
                        <a:rPr lang="en-US" sz="1800" u="none" strike="noStrike" dirty="0">
                          <a:effectLst/>
                          <a:latin typeface="Chaparral Pro" panose="02060503040505020203" pitchFamily="18" charset="0"/>
                        </a:rPr>
                        <a:t>Singapore</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fontAlgn="b"/>
                      <a:r>
                        <a:rPr lang="en-US" sz="1800" u="none" strike="noStrike">
                          <a:effectLst/>
                          <a:latin typeface="Chaparral Pro" panose="02060503040505020203" pitchFamily="18" charset="0"/>
                        </a:rPr>
                        <a:t>3-15 yrs.</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30-50% deduction of qualified expenditure</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exemption from GST on imports</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8188">
                <a:tc>
                  <a:txBody>
                    <a:bodyPr/>
                    <a:lstStyle/>
                    <a:p>
                      <a:pPr algn="ctr" fontAlgn="b"/>
                      <a:r>
                        <a:rPr lang="en-US" sz="1800" u="none" strike="noStrike" dirty="0">
                          <a:effectLst/>
                          <a:latin typeface="Chaparral Pro" panose="02060503040505020203" pitchFamily="18" charset="0"/>
                        </a:rPr>
                        <a:t>Thailand</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fontAlgn="b"/>
                      <a:r>
                        <a:rPr lang="en-US" sz="1800" u="none" strike="noStrike">
                          <a:effectLst/>
                          <a:latin typeface="Chaparral Pro" panose="02060503040505020203" pitchFamily="18" charset="0"/>
                        </a:rPr>
                        <a:t>3-8 yrs</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50% reduction of CIT</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50% deduction of investment in designated zones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exemptions and reduced import duty and VAT on inputs on exports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9217">
                <a:tc>
                  <a:txBody>
                    <a:bodyPr/>
                    <a:lstStyle/>
                    <a:p>
                      <a:pPr algn="ctr" fontAlgn="b"/>
                      <a:r>
                        <a:rPr lang="en-US" sz="1800" u="none" strike="noStrike" dirty="0">
                          <a:effectLst/>
                          <a:latin typeface="Chaparral Pro" panose="02060503040505020203" pitchFamily="18" charset="0"/>
                        </a:rPr>
                        <a:t>Vietnam</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ctr" fontAlgn="b"/>
                      <a:r>
                        <a:rPr lang="en-US" sz="1800" u="none" strike="noStrike" dirty="0">
                          <a:effectLst/>
                          <a:latin typeface="Chaparral Pro" panose="02060503040505020203" pitchFamily="18" charset="0"/>
                        </a:rPr>
                        <a:t>2-4 yrs.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Chaparral Pro" panose="02060503040505020203" pitchFamily="18" charset="0"/>
                        </a:rPr>
                        <a:t>50% reduction of CIT</a:t>
                      </a:r>
                      <a:endParaRPr lang="en-US" sz="1800" b="0" i="0" u="none" strike="noStrike">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Chaparral Pro" panose="02060503040505020203" pitchFamily="18" charset="0"/>
                        </a:rPr>
                        <a:t>VAT and import duty exemptions for certain imported goods, machineries and raw materials</a:t>
                      </a:r>
                      <a:endParaRPr lang="en-US" sz="1800" b="0" i="0" u="none" strike="noStrike" dirty="0">
                        <a:solidFill>
                          <a:srgbClr val="000000"/>
                        </a:solidFill>
                        <a:effectLst/>
                        <a:latin typeface="Chaparral Pro" panose="02060503040505020203" pitchFamily="18" charset="0"/>
                      </a:endParaRPr>
                    </a:p>
                  </a:txBody>
                  <a:tcPr marL="6936" marR="6936" marT="693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29966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9786213"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C</a:t>
            </a:r>
            <a:r>
              <a:rPr lang="en-US" sz="4400" dirty="0" smtClean="0">
                <a:solidFill>
                  <a:schemeClr val="tx1">
                    <a:lumMod val="85000"/>
                    <a:lumOff val="15000"/>
                  </a:schemeClr>
                </a:solidFill>
                <a:latin typeface="Chaparral Pro" panose="02060503040505020203" pitchFamily="18" charset="0"/>
              </a:rPr>
              <a:t>RITIQUE OF </a:t>
            </a:r>
            <a:r>
              <a:rPr lang="en-US" sz="5400" dirty="0" smtClean="0">
                <a:solidFill>
                  <a:schemeClr val="tx1">
                    <a:lumMod val="85000"/>
                    <a:lumOff val="15000"/>
                  </a:schemeClr>
                </a:solidFill>
                <a:latin typeface="Chaparral Pro" panose="02060503040505020203" pitchFamily="18" charset="0"/>
              </a:rPr>
              <a:t>F</a:t>
            </a:r>
            <a:r>
              <a:rPr lang="en-US" sz="4400" dirty="0" smtClean="0">
                <a:solidFill>
                  <a:schemeClr val="tx1">
                    <a:lumMod val="85000"/>
                    <a:lumOff val="15000"/>
                  </a:schemeClr>
                </a:solidFill>
                <a:latin typeface="Chaparral Pro" panose="02060503040505020203" pitchFamily="18" charset="0"/>
              </a:rPr>
              <a:t>ISCAL </a:t>
            </a:r>
            <a:r>
              <a:rPr lang="en-US" sz="5400" dirty="0" smtClean="0">
                <a:solidFill>
                  <a:schemeClr val="tx1">
                    <a:lumMod val="85000"/>
                    <a:lumOff val="15000"/>
                  </a:schemeClr>
                </a:solidFill>
                <a:latin typeface="Chaparral Pro" panose="02060503040505020203" pitchFamily="18" charset="0"/>
              </a:rPr>
              <a:t>I</a:t>
            </a:r>
            <a:r>
              <a:rPr lang="en-US" sz="4400" dirty="0" smtClean="0">
                <a:solidFill>
                  <a:schemeClr val="tx1">
                    <a:lumMod val="85000"/>
                    <a:lumOff val="15000"/>
                  </a:schemeClr>
                </a:solidFill>
                <a:latin typeface="Chaparral Pro" panose="02060503040505020203" pitchFamily="18" charset="0"/>
              </a:rPr>
              <a:t>NCENTIVES (FI)</a:t>
            </a:r>
            <a:endParaRPr lang="en-US" sz="4400" dirty="0">
              <a:solidFill>
                <a:schemeClr val="tx1">
                  <a:lumMod val="85000"/>
                  <a:lumOff val="15000"/>
                </a:schemeClr>
              </a:solidFill>
              <a:latin typeface="Chaparral Pro" panose="02060503040505020203" pitchFamily="18" charset="0"/>
            </a:endParaRPr>
          </a:p>
        </p:txBody>
      </p:sp>
      <p:sp>
        <p:nvSpPr>
          <p:cNvPr id="10" name="Rectangle 9"/>
          <p:cNvSpPr/>
          <p:nvPr/>
        </p:nvSpPr>
        <p:spPr>
          <a:xfrm>
            <a:off x="478720" y="1272659"/>
            <a:ext cx="11179879" cy="5232202"/>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400" dirty="0" smtClean="0">
                <a:solidFill>
                  <a:schemeClr val="tx1">
                    <a:lumMod val="85000"/>
                    <a:lumOff val="15000"/>
                  </a:schemeClr>
                </a:solidFill>
                <a:latin typeface="Chaparral Pro" panose="02060503040505020203" pitchFamily="18" charset="0"/>
              </a:rPr>
              <a:t>Foregone Revenues—In the Philippines, foregone revenue of incentives was estimated at 1 percent of the GDP </a:t>
            </a:r>
            <a:r>
              <a:rPr lang="en-US" sz="2400" dirty="0">
                <a:solidFill>
                  <a:schemeClr val="tx1">
                    <a:lumMod val="85000"/>
                    <a:lumOff val="15000"/>
                  </a:schemeClr>
                </a:solidFill>
                <a:latin typeface="Chaparral Pro" panose="02060503040505020203" pitchFamily="18" charset="0"/>
              </a:rPr>
              <a:t>(</a:t>
            </a:r>
            <a:r>
              <a:rPr lang="en-US" sz="2400" dirty="0" smtClean="0">
                <a:solidFill>
                  <a:schemeClr val="tx1">
                    <a:lumMod val="85000"/>
                    <a:lumOff val="15000"/>
                  </a:schemeClr>
                </a:solidFill>
                <a:latin typeface="Chaparral Pro" panose="02060503040505020203" pitchFamily="18" charset="0"/>
              </a:rPr>
              <a:t>2004).  In Vietnam, the estimated foregone revenue is equivalent to about 0.7 percent of the GDP </a:t>
            </a:r>
            <a:r>
              <a:rPr lang="en-US" sz="2400" dirty="0">
                <a:solidFill>
                  <a:schemeClr val="tx1">
                    <a:lumMod val="85000"/>
                    <a:lumOff val="15000"/>
                  </a:schemeClr>
                </a:solidFill>
                <a:latin typeface="Chaparral Pro" panose="02060503040505020203" pitchFamily="18" charset="0"/>
              </a:rPr>
              <a:t>(</a:t>
            </a:r>
            <a:r>
              <a:rPr lang="en-US" sz="2400" dirty="0" smtClean="0">
                <a:solidFill>
                  <a:schemeClr val="tx1">
                    <a:lumMod val="85000"/>
                    <a:lumOff val="15000"/>
                  </a:schemeClr>
                </a:solidFill>
                <a:latin typeface="Chaparral Pro" panose="02060503040505020203" pitchFamily="18" charset="0"/>
              </a:rPr>
              <a:t>2001). </a:t>
            </a:r>
          </a:p>
          <a:p>
            <a:pPr marL="571500" indent="-571500">
              <a:spcAft>
                <a:spcPts val="1200"/>
              </a:spcAft>
              <a:buFont typeface="Courier New" panose="02070309020205020404" pitchFamily="49" charset="0"/>
              <a:buChar char="o"/>
            </a:pPr>
            <a:r>
              <a:rPr lang="en-US" sz="2400" dirty="0" smtClean="0">
                <a:solidFill>
                  <a:schemeClr val="tx1">
                    <a:lumMod val="85000"/>
                    <a:lumOff val="15000"/>
                  </a:schemeClr>
                </a:solidFill>
                <a:latin typeface="Chaparral Pro" panose="02060503040505020203" pitchFamily="18" charset="0"/>
              </a:rPr>
              <a:t>Redundancy—Incentives are granted to enterprises that would have been made anyway in absence of the incentives (e.g. extractive industries which choose to invest in a country for its abundant natural resources). As a rule of thumb, incentives for resource-seeking and market-seeking (domestic markets already exist and are profitable) investments are redundant.</a:t>
            </a:r>
          </a:p>
          <a:p>
            <a:pPr marL="571500" indent="-571500">
              <a:spcAft>
                <a:spcPts val="1200"/>
              </a:spcAft>
              <a:buFont typeface="Courier New" panose="02070309020205020404" pitchFamily="49" charset="0"/>
              <a:buChar char="o"/>
            </a:pPr>
            <a:r>
              <a:rPr lang="en-US" sz="2400" dirty="0" smtClean="0">
                <a:solidFill>
                  <a:schemeClr val="tx1">
                    <a:lumMod val="85000"/>
                    <a:lumOff val="15000"/>
                  </a:schemeClr>
                </a:solidFill>
                <a:latin typeface="Chaparral Pro" panose="02060503040505020203" pitchFamily="18" charset="0"/>
              </a:rPr>
              <a:t>Lack of Transparency—Lack of transparency invites corruption and rent-seeking opportunities.  It also prevents assessment on effectiveness and cost of the policy</a:t>
            </a:r>
            <a:r>
              <a:rPr lang="en-US" sz="2600" dirty="0" smtClean="0">
                <a:solidFill>
                  <a:schemeClr val="tx1">
                    <a:lumMod val="85000"/>
                    <a:lumOff val="15000"/>
                  </a:schemeClr>
                </a:solidFill>
                <a:latin typeface="Chaparral Pro" panose="02060503040505020203" pitchFamily="18" charset="0"/>
              </a:rPr>
              <a:t>.</a:t>
            </a: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945171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6553974"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P</a:t>
            </a:r>
            <a:r>
              <a:rPr lang="en-US" sz="4400" dirty="0" smtClean="0">
                <a:solidFill>
                  <a:schemeClr val="tx1">
                    <a:lumMod val="85000"/>
                    <a:lumOff val="15000"/>
                  </a:schemeClr>
                </a:solidFill>
                <a:latin typeface="Chaparral Pro" panose="02060503040505020203" pitchFamily="18" charset="0"/>
              </a:rPr>
              <a:t>RISONER’S </a:t>
            </a:r>
            <a:r>
              <a:rPr lang="en-US" sz="5400" dirty="0">
                <a:solidFill>
                  <a:schemeClr val="tx1">
                    <a:lumMod val="85000"/>
                    <a:lumOff val="15000"/>
                  </a:schemeClr>
                </a:solidFill>
                <a:latin typeface="Chaparral Pro" panose="02060503040505020203" pitchFamily="18" charset="0"/>
              </a:rPr>
              <a:t>D</a:t>
            </a:r>
            <a:r>
              <a:rPr lang="en-US" sz="4400" dirty="0">
                <a:solidFill>
                  <a:schemeClr val="tx1">
                    <a:lumMod val="85000"/>
                    <a:lumOff val="15000"/>
                  </a:schemeClr>
                </a:solidFill>
                <a:latin typeface="Chaparral Pro" panose="02060503040505020203" pitchFamily="18" charset="0"/>
              </a:rPr>
              <a:t>ILEMMA</a:t>
            </a:r>
          </a:p>
        </p:txBody>
      </p:sp>
      <p:sp>
        <p:nvSpPr>
          <p:cNvPr id="10" name="Rectangle 9"/>
          <p:cNvSpPr/>
          <p:nvPr/>
        </p:nvSpPr>
        <p:spPr>
          <a:xfrm>
            <a:off x="478720" y="1272659"/>
            <a:ext cx="11179879" cy="3693319"/>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Consider two countries with similar characteristics, both imposing tax rate of 20%. Suppose investors are indifferent between the two countries, and are likely to divide the investment equally between the two.  To gain advantage against the other, one can offer incentive to </a:t>
            </a:r>
            <a:r>
              <a:rPr lang="en-US" sz="2800" dirty="0">
                <a:solidFill>
                  <a:schemeClr val="tx1">
                    <a:lumMod val="85000"/>
                    <a:lumOff val="15000"/>
                  </a:schemeClr>
                </a:solidFill>
                <a:latin typeface="Chaparral Pro" panose="02060503040505020203" pitchFamily="18" charset="0"/>
              </a:rPr>
              <a:t>attract higher investment.</a:t>
            </a:r>
            <a:endParaRPr lang="en-US" sz="2800" dirty="0" smtClean="0">
              <a:solidFill>
                <a:schemeClr val="tx1">
                  <a:lumMod val="85000"/>
                  <a:lumOff val="15000"/>
                </a:schemeClr>
              </a:solidFill>
              <a:latin typeface="Chaparral Pro" panose="02060503040505020203" pitchFamily="18" charset="0"/>
            </a:endParaRP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Suppose the return to the total amount of available investment is 100 million.  If investment is divided between the two countries, the return of investment is 50 million for each country, respectively.</a:t>
            </a: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4018700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6553974"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P</a:t>
            </a:r>
            <a:r>
              <a:rPr lang="en-US" sz="4400" dirty="0" smtClean="0">
                <a:solidFill>
                  <a:schemeClr val="tx1">
                    <a:lumMod val="85000"/>
                    <a:lumOff val="15000"/>
                  </a:schemeClr>
                </a:solidFill>
                <a:latin typeface="Chaparral Pro" panose="02060503040505020203" pitchFamily="18" charset="0"/>
              </a:rPr>
              <a:t>RISONER’S </a:t>
            </a:r>
            <a:r>
              <a:rPr lang="en-US" sz="5400" dirty="0">
                <a:solidFill>
                  <a:schemeClr val="tx1">
                    <a:lumMod val="85000"/>
                    <a:lumOff val="15000"/>
                  </a:schemeClr>
                </a:solidFill>
                <a:latin typeface="Chaparral Pro" panose="02060503040505020203" pitchFamily="18" charset="0"/>
              </a:rPr>
              <a:t>D</a:t>
            </a:r>
            <a:r>
              <a:rPr lang="en-US" sz="4400" dirty="0">
                <a:solidFill>
                  <a:schemeClr val="tx1">
                    <a:lumMod val="85000"/>
                    <a:lumOff val="15000"/>
                  </a:schemeClr>
                </a:solidFill>
                <a:latin typeface="Chaparral Pro" panose="02060503040505020203" pitchFamily="18" charset="0"/>
              </a:rPr>
              <a:t>ILEMMA</a:t>
            </a:r>
          </a:p>
        </p:txBody>
      </p:sp>
      <p:sp>
        <p:nvSpPr>
          <p:cNvPr id="10" name="Rectangle 9"/>
          <p:cNvSpPr/>
          <p:nvPr/>
        </p:nvSpPr>
        <p:spPr>
          <a:xfrm>
            <a:off x="478720" y="1272659"/>
            <a:ext cx="11179879" cy="5570756"/>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800" dirty="0">
                <a:solidFill>
                  <a:schemeClr val="tx1">
                    <a:lumMod val="85000"/>
                    <a:lumOff val="15000"/>
                  </a:schemeClr>
                </a:solidFill>
                <a:latin typeface="Chaparral Pro" panose="02060503040505020203" pitchFamily="18" charset="0"/>
              </a:rPr>
              <a:t>If </a:t>
            </a:r>
            <a:r>
              <a:rPr lang="en-US" sz="2800" dirty="0" smtClean="0">
                <a:solidFill>
                  <a:schemeClr val="tx1">
                    <a:lumMod val="85000"/>
                    <a:lumOff val="15000"/>
                  </a:schemeClr>
                </a:solidFill>
                <a:latin typeface="Chaparral Pro" panose="02060503040505020203" pitchFamily="18" charset="0"/>
              </a:rPr>
              <a:t>both countries do </a:t>
            </a:r>
            <a:r>
              <a:rPr lang="en-US" sz="2800" dirty="0">
                <a:solidFill>
                  <a:schemeClr val="tx1">
                    <a:lumMod val="85000"/>
                    <a:lumOff val="15000"/>
                  </a:schemeClr>
                </a:solidFill>
                <a:latin typeface="Chaparral Pro" panose="02060503040505020203" pitchFamily="18" charset="0"/>
              </a:rPr>
              <a:t>not offer incentive, </a:t>
            </a:r>
            <a:r>
              <a:rPr lang="en-US" sz="2800" dirty="0" smtClean="0">
                <a:solidFill>
                  <a:schemeClr val="tx1">
                    <a:lumMod val="85000"/>
                    <a:lumOff val="15000"/>
                  </a:schemeClr>
                </a:solidFill>
                <a:latin typeface="Chaparral Pro" panose="02060503040505020203" pitchFamily="18" charset="0"/>
              </a:rPr>
              <a:t>both receive a respective payoff </a:t>
            </a:r>
            <a:r>
              <a:rPr lang="en-US" sz="2800" dirty="0">
                <a:solidFill>
                  <a:schemeClr val="tx1">
                    <a:lumMod val="85000"/>
                    <a:lumOff val="15000"/>
                  </a:schemeClr>
                </a:solidFill>
                <a:latin typeface="Chaparral Pro" panose="02060503040505020203" pitchFamily="18" charset="0"/>
              </a:rPr>
              <a:t>of 55 </a:t>
            </a:r>
            <a:r>
              <a:rPr lang="en-US" sz="2800" dirty="0" smtClean="0">
                <a:solidFill>
                  <a:schemeClr val="tx1">
                    <a:lumMod val="85000"/>
                    <a:lumOff val="15000"/>
                  </a:schemeClr>
                </a:solidFill>
                <a:latin typeface="Chaparral Pro" panose="02060503040505020203" pitchFamily="18" charset="0"/>
              </a:rPr>
              <a:t>million </a:t>
            </a:r>
            <a:r>
              <a:rPr lang="en-US" sz="2800" dirty="0">
                <a:solidFill>
                  <a:schemeClr val="tx1">
                    <a:lumMod val="85000"/>
                    <a:lumOff val="15000"/>
                  </a:schemeClr>
                </a:solidFill>
                <a:latin typeface="Chaparral Pro" panose="02060503040505020203" pitchFamily="18" charset="0"/>
              </a:rPr>
              <a:t>(equal to the 40 million return to investment, </a:t>
            </a:r>
            <a:r>
              <a:rPr lang="en-US" sz="2800" dirty="0" smtClean="0">
                <a:solidFill>
                  <a:schemeClr val="tx1">
                    <a:lumMod val="85000"/>
                    <a:lumOff val="15000"/>
                  </a:schemeClr>
                </a:solidFill>
                <a:latin typeface="Chaparral Pro" panose="02060503040505020203" pitchFamily="18" charset="0"/>
              </a:rPr>
              <a:t>10 million tax revenue from the 20% tax rate, and amount of 5 million returns to government spending for public infrastructure and social services).</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If both countries offer incentive, both receive a respective payoff of 50 million (equal to 50 million return to investment, and zero tax revenue, and hence zero returns to public spending).</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If only one country offers the incentive, that country receives all investment and its return.</a:t>
            </a:r>
            <a:endParaRPr lang="en-US" sz="2800" dirty="0">
              <a:solidFill>
                <a:schemeClr val="tx1">
                  <a:lumMod val="85000"/>
                  <a:lumOff val="15000"/>
                </a:schemeClr>
              </a:solidFill>
              <a:latin typeface="Chaparral Pro" panose="02060503040505020203" pitchFamily="18" charset="0"/>
            </a:endParaRP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192111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1456" y="176811"/>
            <a:ext cx="6553974" cy="923330"/>
          </a:xfrm>
          <a:prstGeom prst="rect">
            <a:avLst/>
          </a:prstGeom>
          <a:noFill/>
        </p:spPr>
        <p:txBody>
          <a:bodyPr wrap="none" rtlCol="0">
            <a:spAutoFit/>
          </a:bodyPr>
          <a:lstStyle/>
          <a:p>
            <a:r>
              <a:rPr lang="en-US" sz="5400" dirty="0" smtClean="0">
                <a:solidFill>
                  <a:schemeClr val="tx1">
                    <a:lumMod val="85000"/>
                    <a:lumOff val="15000"/>
                  </a:schemeClr>
                </a:solidFill>
                <a:latin typeface="Chaparral Pro" panose="02060503040505020203" pitchFamily="18" charset="0"/>
              </a:rPr>
              <a:t>P</a:t>
            </a:r>
            <a:r>
              <a:rPr lang="en-US" sz="4400" dirty="0" smtClean="0">
                <a:solidFill>
                  <a:schemeClr val="tx1">
                    <a:lumMod val="85000"/>
                    <a:lumOff val="15000"/>
                  </a:schemeClr>
                </a:solidFill>
                <a:latin typeface="Chaparral Pro" panose="02060503040505020203" pitchFamily="18" charset="0"/>
              </a:rPr>
              <a:t>RISONER’S </a:t>
            </a:r>
            <a:r>
              <a:rPr lang="en-US" sz="5400" dirty="0">
                <a:solidFill>
                  <a:schemeClr val="tx1">
                    <a:lumMod val="85000"/>
                    <a:lumOff val="15000"/>
                  </a:schemeClr>
                </a:solidFill>
                <a:latin typeface="Chaparral Pro" panose="02060503040505020203" pitchFamily="18" charset="0"/>
              </a:rPr>
              <a:t>D</a:t>
            </a:r>
            <a:r>
              <a:rPr lang="en-US" sz="4400" dirty="0">
                <a:solidFill>
                  <a:schemeClr val="tx1">
                    <a:lumMod val="85000"/>
                    <a:lumOff val="15000"/>
                  </a:schemeClr>
                </a:solidFill>
                <a:latin typeface="Chaparral Pro" panose="02060503040505020203" pitchFamily="18" charset="0"/>
              </a:rPr>
              <a:t>ILEMMA</a:t>
            </a:r>
          </a:p>
        </p:txBody>
      </p:sp>
      <p:sp>
        <p:nvSpPr>
          <p:cNvPr id="10" name="Rectangle 9"/>
          <p:cNvSpPr/>
          <p:nvPr/>
        </p:nvSpPr>
        <p:spPr>
          <a:xfrm>
            <a:off x="478720" y="1272659"/>
            <a:ext cx="11179879" cy="4985980"/>
          </a:xfrm>
          <a:prstGeom prst="rect">
            <a:avLst/>
          </a:prstGeom>
        </p:spPr>
        <p:txBody>
          <a:bodyPr wrap="square">
            <a:spAutoFit/>
          </a:bodyPr>
          <a:lstStyle/>
          <a:p>
            <a:pPr marL="571500" indent="-571500">
              <a:spcAft>
                <a:spcPts val="1200"/>
              </a:spcAft>
              <a:buFont typeface="Courier New" panose="02070309020205020404" pitchFamily="49" charset="0"/>
              <a:buChar char="o"/>
            </a:pPr>
            <a:r>
              <a:rPr lang="en-US" sz="2800" dirty="0">
                <a:solidFill>
                  <a:schemeClr val="tx1">
                    <a:lumMod val="85000"/>
                    <a:lumOff val="15000"/>
                  </a:schemeClr>
                </a:solidFill>
                <a:latin typeface="Chaparral Pro" panose="02060503040505020203" pitchFamily="18" charset="0"/>
              </a:rPr>
              <a:t>For a country seeking to attain </a:t>
            </a:r>
            <a:r>
              <a:rPr lang="en-US" sz="2800" dirty="0" smtClean="0">
                <a:solidFill>
                  <a:schemeClr val="tx1">
                    <a:lumMod val="85000"/>
                    <a:lumOff val="15000"/>
                  </a:schemeClr>
                </a:solidFill>
                <a:latin typeface="Chaparral Pro" panose="02060503040505020203" pitchFamily="18" charset="0"/>
              </a:rPr>
              <a:t>the highest </a:t>
            </a:r>
            <a:r>
              <a:rPr lang="en-US" sz="2800" dirty="0">
                <a:solidFill>
                  <a:schemeClr val="tx1">
                    <a:lumMod val="85000"/>
                    <a:lumOff val="15000"/>
                  </a:schemeClr>
                </a:solidFill>
                <a:latin typeface="Chaparral Pro" panose="02060503040505020203" pitchFamily="18" charset="0"/>
              </a:rPr>
              <a:t>payoff, the dominant strategy is to offer the incentive.  Since the case is true for the two countries, we end up in a situation where both countries </a:t>
            </a:r>
            <a:r>
              <a:rPr lang="en-US" sz="2800" dirty="0" smtClean="0">
                <a:solidFill>
                  <a:schemeClr val="tx1">
                    <a:lumMod val="85000"/>
                    <a:lumOff val="15000"/>
                  </a:schemeClr>
                </a:solidFill>
                <a:latin typeface="Chaparral Pro" panose="02060503040505020203" pitchFamily="18" charset="0"/>
              </a:rPr>
              <a:t>opt </a:t>
            </a:r>
            <a:r>
              <a:rPr lang="en-US" sz="2800" dirty="0">
                <a:solidFill>
                  <a:schemeClr val="tx1">
                    <a:lumMod val="85000"/>
                    <a:lumOff val="15000"/>
                  </a:schemeClr>
                </a:solidFill>
                <a:latin typeface="Chaparral Pro" panose="02060503040505020203" pitchFamily="18" charset="0"/>
              </a:rPr>
              <a:t>to offer the </a:t>
            </a:r>
            <a:r>
              <a:rPr lang="en-US" sz="2800" dirty="0" smtClean="0">
                <a:solidFill>
                  <a:schemeClr val="tx1">
                    <a:lumMod val="85000"/>
                    <a:lumOff val="15000"/>
                  </a:schemeClr>
                </a:solidFill>
                <a:latin typeface="Chaparral Pro" panose="02060503040505020203" pitchFamily="18" charset="0"/>
              </a:rPr>
              <a:t>incentives, resulting in a split in investments and thus a lower payoff.</a:t>
            </a:r>
          </a:p>
          <a:p>
            <a:pPr marL="571500" indent="-571500">
              <a:spcAft>
                <a:spcPts val="1200"/>
              </a:spcAft>
              <a:buFont typeface="Courier New" panose="02070309020205020404" pitchFamily="49" charset="0"/>
              <a:buChar char="o"/>
            </a:pPr>
            <a:r>
              <a:rPr lang="en-US" sz="2800" dirty="0" smtClean="0">
                <a:solidFill>
                  <a:schemeClr val="tx1">
                    <a:lumMod val="85000"/>
                    <a:lumOff val="15000"/>
                  </a:schemeClr>
                </a:solidFill>
                <a:latin typeface="Chaparral Pro" panose="02060503040505020203" pitchFamily="18" charset="0"/>
              </a:rPr>
              <a:t>But in the alternative scenario where both countries do not offer FI  is higher, the total payoff is higher than the scenario where both countries offer the FI.  Hence, both countries have more to gain by cooperating and scaling back FI .</a:t>
            </a:r>
          </a:p>
        </p:txBody>
      </p:sp>
      <p:cxnSp>
        <p:nvCxnSpPr>
          <p:cNvPr id="29" name="Straight Connector 28"/>
          <p:cNvCxnSpPr/>
          <p:nvPr/>
        </p:nvCxnSpPr>
        <p:spPr>
          <a:xfrm flipV="1">
            <a:off x="400047" y="1014413"/>
            <a:ext cx="11258553" cy="2"/>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0" y="6661499"/>
            <a:ext cx="6087979" cy="100245"/>
          </a:xfrm>
          <a:prstGeom prst="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
        <p:nvSpPr>
          <p:cNvPr id="31" name="Rectangle 30"/>
          <p:cNvSpPr/>
          <p:nvPr/>
        </p:nvSpPr>
        <p:spPr>
          <a:xfrm>
            <a:off x="6087979" y="6661499"/>
            <a:ext cx="6087979" cy="1002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Chaparral Pro" panose="02060503040505020203" pitchFamily="18" charset="0"/>
            </a:endParaRPr>
          </a:p>
        </p:txBody>
      </p:sp>
    </p:spTree>
    <p:extLst>
      <p:ext uri="{BB962C8B-B14F-4D97-AF65-F5344CB8AC3E}">
        <p14:creationId xmlns:p14="http://schemas.microsoft.com/office/powerpoint/2010/main" val="2989669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Payoff: Cooperation is Best</a:t>
            </a:r>
            <a:endParaRPr lang="en-US" dirty="0"/>
          </a:p>
        </p:txBody>
      </p:sp>
      <p:sp>
        <p:nvSpPr>
          <p:cNvPr id="3" name="Content Placeholder 2"/>
          <p:cNvSpPr>
            <a:spLocks noGrp="1"/>
          </p:cNvSpPr>
          <p:nvPr>
            <p:ph idx="1"/>
          </p:nvPr>
        </p:nvSpPr>
        <p:spPr>
          <a:xfrm>
            <a:off x="-1" y="1825624"/>
            <a:ext cx="13038667" cy="4524375"/>
          </a:xfrm>
        </p:spPr>
        <p:txBody>
          <a:bodyPr>
            <a:normAutofit/>
          </a:bodyPr>
          <a:lstStyle/>
          <a:p>
            <a:pPr marL="0" indent="0" fontAlgn="ctr">
              <a:buNone/>
            </a:pPr>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87590715"/>
              </p:ext>
            </p:extLst>
          </p:nvPr>
        </p:nvGraphicFramePr>
        <p:xfrm>
          <a:off x="970672" y="2201157"/>
          <a:ext cx="9059594" cy="3073417"/>
        </p:xfrm>
        <a:graphic>
          <a:graphicData uri="http://schemas.openxmlformats.org/drawingml/2006/table">
            <a:tbl>
              <a:tblPr firstRow="1" firstCol="1" bandRow="1">
                <a:tableStyleId>{5940675A-B579-460E-94D1-54222C63F5DA}</a:tableStyleId>
              </a:tblPr>
              <a:tblGrid>
                <a:gridCol w="576907"/>
                <a:gridCol w="1410220"/>
                <a:gridCol w="2531986"/>
                <a:gridCol w="4540481"/>
              </a:tblGrid>
              <a:tr h="658763">
                <a:tc>
                  <a:txBody>
                    <a:bodyPr/>
                    <a:lstStyle/>
                    <a:p>
                      <a:pPr>
                        <a:lnSpc>
                          <a:spcPct val="107000"/>
                        </a:lnSpc>
                      </a:pPr>
                      <a:endParaRPr lang="en-US" sz="3200" dirty="0">
                        <a:effectLst/>
                        <a:latin typeface="Chaparral Pro" panose="02060503040505020203"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07000"/>
                        </a:lnSpc>
                      </a:pPr>
                      <a:endParaRPr lang="en-US" sz="3200" dirty="0">
                        <a:effectLst/>
                        <a:latin typeface="Chaparral Pro" panose="02060503040505020203"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en-US" sz="3200" dirty="0" smtClean="0">
                          <a:effectLst/>
                          <a:latin typeface="Chaparral Pro" panose="02060503040505020203" pitchFamily="18" charset="0"/>
                        </a:rPr>
                        <a:t>B</a:t>
                      </a:r>
                      <a:endParaRPr lang="en-US" sz="3200"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solidFill>
                  </a:tcPr>
                </a:tc>
                <a:tc hMerge="1">
                  <a:txBody>
                    <a:bodyPr/>
                    <a:lstStyle/>
                    <a:p>
                      <a:endParaRPr lang="en-US"/>
                    </a:p>
                  </a:txBody>
                  <a:tcPr/>
                </a:tc>
              </a:tr>
              <a:tr h="685484">
                <a:tc>
                  <a:txBody>
                    <a:bodyPr/>
                    <a:lstStyle/>
                    <a:p>
                      <a:pPr>
                        <a:lnSpc>
                          <a:spcPct val="107000"/>
                        </a:lnSpc>
                      </a:pPr>
                      <a:endParaRPr lang="en-US" sz="3200" dirty="0">
                        <a:effectLst/>
                        <a:latin typeface="Chaparral Pro" panose="02060503040505020203"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pPr>
                      <a:endParaRPr lang="en-US" sz="3200" dirty="0">
                        <a:effectLst/>
                        <a:latin typeface="Chaparral Pro" panose="02060503040505020203"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200" i="1" dirty="0" smtClean="0">
                          <a:effectLst/>
                          <a:latin typeface="Chaparral Pro" panose="02060503040505020203" pitchFamily="18" charset="0"/>
                        </a:rPr>
                        <a:t>not </a:t>
                      </a:r>
                      <a:r>
                        <a:rPr lang="en-US" sz="3200" i="1" dirty="0">
                          <a:effectLst/>
                          <a:latin typeface="Chaparral Pro" panose="02060503040505020203" pitchFamily="18" charset="0"/>
                        </a:rPr>
                        <a:t>offer</a:t>
                      </a:r>
                      <a:endParaRPr lang="en-US" sz="3200" i="1"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solidFill>
                      <a:srgbClr val="FFFF66"/>
                    </a:solidFill>
                  </a:tcPr>
                </a:tc>
                <a:tc>
                  <a:txBody>
                    <a:bodyPr/>
                    <a:lstStyle/>
                    <a:p>
                      <a:pPr marL="0" marR="0" algn="ctr">
                        <a:lnSpc>
                          <a:spcPct val="107000"/>
                        </a:lnSpc>
                        <a:spcBef>
                          <a:spcPts val="0"/>
                        </a:spcBef>
                        <a:spcAft>
                          <a:spcPts val="0"/>
                        </a:spcAft>
                      </a:pPr>
                      <a:r>
                        <a:rPr lang="en-US" sz="3200" i="1" dirty="0" smtClean="0">
                          <a:effectLst/>
                          <a:latin typeface="Chaparral Pro" panose="02060503040505020203" pitchFamily="18" charset="0"/>
                        </a:rPr>
                        <a:t>offer</a:t>
                      </a:r>
                      <a:endParaRPr lang="en-US" sz="3200" i="1"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solidFill>
                      <a:srgbClr val="FFFF66"/>
                    </a:solidFill>
                  </a:tcPr>
                </a:tc>
              </a:tr>
              <a:tr h="685484">
                <a:tc rowSpan="2">
                  <a:txBody>
                    <a:bodyPr/>
                    <a:lstStyle/>
                    <a:p>
                      <a:pPr marL="0" marR="0" algn="ctr">
                        <a:lnSpc>
                          <a:spcPct val="107000"/>
                        </a:lnSpc>
                        <a:spcBef>
                          <a:spcPts val="0"/>
                        </a:spcBef>
                        <a:spcAft>
                          <a:spcPts val="0"/>
                        </a:spcAft>
                      </a:pPr>
                      <a:r>
                        <a:rPr lang="en-US" sz="3200" dirty="0" smtClean="0">
                          <a:effectLst/>
                          <a:latin typeface="Chaparral Pro" panose="02060503040505020203" pitchFamily="18" charset="0"/>
                        </a:rPr>
                        <a:t>A</a:t>
                      </a:r>
                      <a:endParaRPr lang="en-US" sz="3200"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solidFill>
                  </a:tcPr>
                </a:tc>
                <a:tc>
                  <a:txBody>
                    <a:bodyPr/>
                    <a:lstStyle/>
                    <a:p>
                      <a:pPr marL="0" marR="0" algn="ctr">
                        <a:lnSpc>
                          <a:spcPct val="107000"/>
                        </a:lnSpc>
                        <a:spcBef>
                          <a:spcPts val="0"/>
                        </a:spcBef>
                        <a:spcAft>
                          <a:spcPts val="0"/>
                        </a:spcAft>
                      </a:pPr>
                      <a:r>
                        <a:rPr lang="en-US" sz="3200" i="1" dirty="0" smtClean="0">
                          <a:effectLst/>
                          <a:latin typeface="Chaparral Pro" panose="02060503040505020203" pitchFamily="18" charset="0"/>
                        </a:rPr>
                        <a:t>not </a:t>
                      </a:r>
                      <a:r>
                        <a:rPr lang="en-US" sz="3200" i="1" dirty="0">
                          <a:effectLst/>
                          <a:latin typeface="Chaparral Pro" panose="02060503040505020203" pitchFamily="18" charset="0"/>
                        </a:rPr>
                        <a:t>offer</a:t>
                      </a:r>
                      <a:endParaRPr lang="en-US" sz="3200" i="1"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solidFill>
                      <a:srgbClr val="FFFF66"/>
                    </a:solidFill>
                  </a:tcPr>
                </a:tc>
                <a:tc>
                  <a:txBody>
                    <a:bodyPr/>
                    <a:lstStyle/>
                    <a:p>
                      <a:pPr marL="0" marR="0" algn="ctr">
                        <a:lnSpc>
                          <a:spcPct val="107000"/>
                        </a:lnSpc>
                        <a:spcBef>
                          <a:spcPts val="0"/>
                        </a:spcBef>
                        <a:spcAft>
                          <a:spcPts val="0"/>
                        </a:spcAft>
                      </a:pPr>
                      <a:r>
                        <a:rPr lang="en-US" sz="3200" dirty="0">
                          <a:effectLst/>
                          <a:latin typeface="Chaparral Pro" panose="02060503040505020203" pitchFamily="18" charset="0"/>
                        </a:rPr>
                        <a:t>55, 55</a:t>
                      </a:r>
                      <a:endParaRPr lang="en-US" sz="3200"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dirty="0">
                          <a:effectLst/>
                          <a:latin typeface="Chaparral Pro" panose="02060503040505020203" pitchFamily="18" charset="0"/>
                        </a:rPr>
                        <a:t>0, 100</a:t>
                      </a:r>
                      <a:endParaRPr lang="en-US" sz="3200"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tc>
              </a:tr>
              <a:tr h="685484">
                <a:tc vMerge="1">
                  <a:txBody>
                    <a:bodyPr/>
                    <a:lstStyle/>
                    <a:p>
                      <a:endParaRPr lang="en-US"/>
                    </a:p>
                  </a:txBody>
                  <a:tcPr/>
                </a:tc>
                <a:tc>
                  <a:txBody>
                    <a:bodyPr/>
                    <a:lstStyle/>
                    <a:p>
                      <a:pPr marL="0" marR="0" algn="ctr">
                        <a:lnSpc>
                          <a:spcPct val="107000"/>
                        </a:lnSpc>
                        <a:spcBef>
                          <a:spcPts val="0"/>
                        </a:spcBef>
                        <a:spcAft>
                          <a:spcPts val="0"/>
                        </a:spcAft>
                      </a:pPr>
                      <a:r>
                        <a:rPr lang="en-US" sz="3200" i="1" dirty="0" smtClean="0">
                          <a:effectLst/>
                          <a:latin typeface="Chaparral Pro" panose="02060503040505020203" pitchFamily="18" charset="0"/>
                        </a:rPr>
                        <a:t>offer</a:t>
                      </a:r>
                      <a:endParaRPr lang="en-US" sz="3200" i="1"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solidFill>
                      <a:srgbClr val="FFFF66"/>
                    </a:solidFill>
                  </a:tcPr>
                </a:tc>
                <a:tc>
                  <a:txBody>
                    <a:bodyPr/>
                    <a:lstStyle/>
                    <a:p>
                      <a:pPr marL="0" marR="0" algn="ctr">
                        <a:lnSpc>
                          <a:spcPct val="107000"/>
                        </a:lnSpc>
                        <a:spcBef>
                          <a:spcPts val="0"/>
                        </a:spcBef>
                        <a:spcAft>
                          <a:spcPts val="0"/>
                        </a:spcAft>
                      </a:pPr>
                      <a:r>
                        <a:rPr lang="en-US" sz="3200" dirty="0">
                          <a:effectLst/>
                          <a:latin typeface="Chaparral Pro" panose="02060503040505020203" pitchFamily="18" charset="0"/>
                        </a:rPr>
                        <a:t>100, 0</a:t>
                      </a:r>
                      <a:endParaRPr lang="en-US" sz="3200"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3200" dirty="0">
                          <a:effectLst/>
                          <a:latin typeface="Chaparral Pro" panose="02060503040505020203" pitchFamily="18" charset="0"/>
                        </a:rPr>
                        <a:t>50, 50</a:t>
                      </a:r>
                      <a:endParaRPr lang="en-US" sz="3200" dirty="0">
                        <a:effectLst/>
                        <a:latin typeface="Chaparral Pro" panose="02060503040505020203"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469856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4376</TotalTime>
  <Words>1079</Words>
  <Application>Microsoft Office PowerPoint</Application>
  <PresentationFormat>Widescreen</PresentationFormat>
  <Paragraphs>90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Chaparral Pro</vt:lpstr>
      <vt:lpstr>Courier New</vt:lpstr>
      <vt:lpstr>Times New Roman</vt:lpstr>
      <vt:lpstr>Office Theme</vt:lpstr>
      <vt:lpstr>FISCAL INCENTIVES RATIONALIZATION IN THE ASEAN REGION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Payoff: Cooperation is Best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EPIDEMIOLOGY AND INFECTIOUS DISEASES Tomas Philipson (1999)</dc:title>
  <dc:creator>Anton Miguel Ragos</dc:creator>
  <cp:lastModifiedBy>Filomeno III Sta. Ana</cp:lastModifiedBy>
  <cp:revision>163</cp:revision>
  <dcterms:created xsi:type="dcterms:W3CDTF">2015-05-11T11:38:46Z</dcterms:created>
  <dcterms:modified xsi:type="dcterms:W3CDTF">2015-06-24T11:07:40Z</dcterms:modified>
</cp:coreProperties>
</file>