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9" r:id="rId4"/>
    <p:sldId id="256" r:id="rId5"/>
    <p:sldId id="257"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us Meinzer" initials="MM" lastIdx="3" clrIdx="0">
    <p:extLst>
      <p:ext uri="{19B8F6BF-5375-455C-9EA6-DF929625EA0E}">
        <p15:presenceInfo xmlns:p15="http://schemas.microsoft.com/office/powerpoint/2012/main" userId="d98dbf87a800900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11" indent="0" algn="ctr">
              <a:buNone/>
              <a:defRPr sz="2000"/>
            </a:lvl2pPr>
            <a:lvl3pPr marL="914422" indent="0" algn="ctr">
              <a:buNone/>
              <a:defRPr sz="1801"/>
            </a:lvl3pPr>
            <a:lvl4pPr marL="1371635" indent="0" algn="ctr">
              <a:buNone/>
              <a:defRPr sz="1600"/>
            </a:lvl4pPr>
            <a:lvl5pPr marL="1828846" indent="0" algn="ctr">
              <a:buNone/>
              <a:defRPr sz="1600"/>
            </a:lvl5pPr>
            <a:lvl6pPr marL="2286057" indent="0" algn="ctr">
              <a:buNone/>
              <a:defRPr sz="1600"/>
            </a:lvl6pPr>
            <a:lvl7pPr marL="2743268" indent="0" algn="ctr">
              <a:buNone/>
              <a:defRPr sz="1600"/>
            </a:lvl7pPr>
            <a:lvl8pPr marL="3200481" indent="0" algn="ctr">
              <a:buNone/>
              <a:defRPr sz="1600"/>
            </a:lvl8pPr>
            <a:lvl9pPr marL="3657692"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C546E98-157F-4C0A-82A3-47AA52CF42AB}" type="datetimeFigureOut">
              <a:rPr lang="en-US" smtClean="0"/>
              <a:t>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C6A17-8D7C-4C4D-A16A-01D8730304D8}" type="slidenum">
              <a:rPr lang="en-US" smtClean="0"/>
              <a:t>‹#›</a:t>
            </a:fld>
            <a:endParaRPr lang="en-US"/>
          </a:p>
        </p:txBody>
      </p:sp>
    </p:spTree>
    <p:extLst>
      <p:ext uri="{BB962C8B-B14F-4D97-AF65-F5344CB8AC3E}">
        <p14:creationId xmlns:p14="http://schemas.microsoft.com/office/powerpoint/2010/main" val="871846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546E98-157F-4C0A-82A3-47AA52CF42AB}" type="datetimeFigureOut">
              <a:rPr lang="en-US" smtClean="0"/>
              <a:t>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C6A17-8D7C-4C4D-A16A-01D8730304D8}" type="slidenum">
              <a:rPr lang="en-US" smtClean="0"/>
              <a:t>‹#›</a:t>
            </a:fld>
            <a:endParaRPr lang="en-US"/>
          </a:p>
        </p:txBody>
      </p:sp>
    </p:spTree>
    <p:extLst>
      <p:ext uri="{BB962C8B-B14F-4D97-AF65-F5344CB8AC3E}">
        <p14:creationId xmlns:p14="http://schemas.microsoft.com/office/powerpoint/2010/main" val="3084585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899"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199"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546E98-157F-4C0A-82A3-47AA52CF42AB}" type="datetimeFigureOut">
              <a:rPr lang="en-US" smtClean="0"/>
              <a:t>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C6A17-8D7C-4C4D-A16A-01D8730304D8}" type="slidenum">
              <a:rPr lang="en-US" smtClean="0"/>
              <a:t>‹#›</a:t>
            </a:fld>
            <a:endParaRPr lang="en-US"/>
          </a:p>
        </p:txBody>
      </p:sp>
    </p:spTree>
    <p:extLst>
      <p:ext uri="{BB962C8B-B14F-4D97-AF65-F5344CB8AC3E}">
        <p14:creationId xmlns:p14="http://schemas.microsoft.com/office/powerpoint/2010/main" val="804734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546E98-157F-4C0A-82A3-47AA52CF42AB}" type="datetimeFigureOut">
              <a:rPr lang="en-US" smtClean="0"/>
              <a:t>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C6A17-8D7C-4C4D-A16A-01D8730304D8}" type="slidenum">
              <a:rPr lang="en-US" smtClean="0"/>
              <a:t>‹#›</a:t>
            </a:fld>
            <a:endParaRPr lang="en-US"/>
          </a:p>
        </p:txBody>
      </p:sp>
    </p:spTree>
    <p:extLst>
      <p:ext uri="{BB962C8B-B14F-4D97-AF65-F5344CB8AC3E}">
        <p14:creationId xmlns:p14="http://schemas.microsoft.com/office/powerpoint/2010/main" val="1246504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3"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3" y="4589465"/>
            <a:ext cx="10515600" cy="1500187"/>
          </a:xfrm>
        </p:spPr>
        <p:txBody>
          <a:bodyPr/>
          <a:lstStyle>
            <a:lvl1pPr marL="0" indent="0">
              <a:buNone/>
              <a:defRPr sz="2400">
                <a:solidFill>
                  <a:schemeClr val="tx1">
                    <a:tint val="75000"/>
                  </a:schemeClr>
                </a:solidFill>
              </a:defRPr>
            </a:lvl1pPr>
            <a:lvl2pPr marL="457211" indent="0">
              <a:buNone/>
              <a:defRPr sz="2000">
                <a:solidFill>
                  <a:schemeClr val="tx1">
                    <a:tint val="75000"/>
                  </a:schemeClr>
                </a:solidFill>
              </a:defRPr>
            </a:lvl2pPr>
            <a:lvl3pPr marL="914422" indent="0">
              <a:buNone/>
              <a:defRPr sz="1801">
                <a:solidFill>
                  <a:schemeClr val="tx1">
                    <a:tint val="75000"/>
                  </a:schemeClr>
                </a:solidFill>
              </a:defRPr>
            </a:lvl3pPr>
            <a:lvl4pPr marL="1371635"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8" indent="0">
              <a:buNone/>
              <a:defRPr sz="1600">
                <a:solidFill>
                  <a:schemeClr val="tx1">
                    <a:tint val="75000"/>
                  </a:schemeClr>
                </a:solidFill>
              </a:defRPr>
            </a:lvl7pPr>
            <a:lvl8pPr marL="3200481" indent="0">
              <a:buNone/>
              <a:defRPr sz="1600">
                <a:solidFill>
                  <a:schemeClr val="tx1">
                    <a:tint val="75000"/>
                  </a:schemeClr>
                </a:solidFill>
              </a:defRPr>
            </a:lvl8pPr>
            <a:lvl9pPr marL="3657692"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546E98-157F-4C0A-82A3-47AA52CF42AB}" type="datetimeFigureOut">
              <a:rPr lang="en-US" smtClean="0"/>
              <a:t>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C6A17-8D7C-4C4D-A16A-01D8730304D8}" type="slidenum">
              <a:rPr lang="en-US" smtClean="0"/>
              <a:t>‹#›</a:t>
            </a:fld>
            <a:endParaRPr lang="en-US"/>
          </a:p>
        </p:txBody>
      </p:sp>
    </p:spTree>
    <p:extLst>
      <p:ext uri="{BB962C8B-B14F-4D97-AF65-F5344CB8AC3E}">
        <p14:creationId xmlns:p14="http://schemas.microsoft.com/office/powerpoint/2010/main" val="1348420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C546E98-157F-4C0A-82A3-47AA52CF42AB}" type="datetimeFigureOut">
              <a:rPr lang="en-US" smtClean="0"/>
              <a:t>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C6A17-8D7C-4C4D-A16A-01D8730304D8}" type="slidenum">
              <a:rPr lang="en-US" smtClean="0"/>
              <a:t>‹#›</a:t>
            </a:fld>
            <a:endParaRPr lang="en-US"/>
          </a:p>
        </p:txBody>
      </p:sp>
    </p:spTree>
    <p:extLst>
      <p:ext uri="{BB962C8B-B14F-4D97-AF65-F5344CB8AC3E}">
        <p14:creationId xmlns:p14="http://schemas.microsoft.com/office/powerpoint/2010/main" val="1582643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91" y="1681163"/>
            <a:ext cx="5157787" cy="823912"/>
          </a:xfrm>
        </p:spPr>
        <p:txBody>
          <a:bodyPr anchor="b"/>
          <a:lstStyle>
            <a:lvl1pPr marL="0" indent="0">
              <a:buNone/>
              <a:defRPr sz="2400" b="1"/>
            </a:lvl1pPr>
            <a:lvl2pPr marL="457211" indent="0">
              <a:buNone/>
              <a:defRPr sz="2000" b="1"/>
            </a:lvl2pPr>
            <a:lvl3pPr marL="914422" indent="0">
              <a:buNone/>
              <a:defRPr sz="1801" b="1"/>
            </a:lvl3pPr>
            <a:lvl4pPr marL="1371635" indent="0">
              <a:buNone/>
              <a:defRPr sz="1600" b="1"/>
            </a:lvl4pPr>
            <a:lvl5pPr marL="1828846" indent="0">
              <a:buNone/>
              <a:defRPr sz="1600" b="1"/>
            </a:lvl5pPr>
            <a:lvl6pPr marL="2286057" indent="0">
              <a:buNone/>
              <a:defRPr sz="1600" b="1"/>
            </a:lvl6pPr>
            <a:lvl7pPr marL="2743268" indent="0">
              <a:buNone/>
              <a:defRPr sz="1600" b="1"/>
            </a:lvl7pPr>
            <a:lvl8pPr marL="3200481" indent="0">
              <a:buNone/>
              <a:defRPr sz="1600" b="1"/>
            </a:lvl8pPr>
            <a:lvl9pPr marL="3657692" indent="0">
              <a:buNone/>
              <a:defRPr sz="1600" b="1"/>
            </a:lvl9pPr>
          </a:lstStyle>
          <a:p>
            <a:pPr lvl="0"/>
            <a:r>
              <a:rPr lang="en-US"/>
              <a:t>Edit Master text styles</a:t>
            </a:r>
          </a:p>
        </p:txBody>
      </p:sp>
      <p:sp>
        <p:nvSpPr>
          <p:cNvPr id="4" name="Content Placeholder 3"/>
          <p:cNvSpPr>
            <a:spLocks noGrp="1"/>
          </p:cNvSpPr>
          <p:nvPr>
            <p:ph sz="half" idx="2"/>
          </p:nvPr>
        </p:nvSpPr>
        <p:spPr>
          <a:xfrm>
            <a:off x="839791" y="2505076"/>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11" indent="0">
              <a:buNone/>
              <a:defRPr sz="2000" b="1"/>
            </a:lvl2pPr>
            <a:lvl3pPr marL="914422" indent="0">
              <a:buNone/>
              <a:defRPr sz="1801" b="1"/>
            </a:lvl3pPr>
            <a:lvl4pPr marL="1371635" indent="0">
              <a:buNone/>
              <a:defRPr sz="1600" b="1"/>
            </a:lvl4pPr>
            <a:lvl5pPr marL="1828846" indent="0">
              <a:buNone/>
              <a:defRPr sz="1600" b="1"/>
            </a:lvl5pPr>
            <a:lvl6pPr marL="2286057" indent="0">
              <a:buNone/>
              <a:defRPr sz="1600" b="1"/>
            </a:lvl6pPr>
            <a:lvl7pPr marL="2743268" indent="0">
              <a:buNone/>
              <a:defRPr sz="1600" b="1"/>
            </a:lvl7pPr>
            <a:lvl8pPr marL="3200481" indent="0">
              <a:buNone/>
              <a:defRPr sz="1600" b="1"/>
            </a:lvl8pPr>
            <a:lvl9pPr marL="3657692" indent="0">
              <a:buNone/>
              <a:defRPr sz="1600" b="1"/>
            </a:lvl9pPr>
          </a:lstStyle>
          <a:p>
            <a:pPr lvl="0"/>
            <a:r>
              <a:rPr lang="en-US"/>
              <a:t>Edit Master text styles</a:t>
            </a:r>
          </a:p>
        </p:txBody>
      </p:sp>
      <p:sp>
        <p:nvSpPr>
          <p:cNvPr id="6" name="Content Placeholder 5"/>
          <p:cNvSpPr>
            <a:spLocks noGrp="1"/>
          </p:cNvSpPr>
          <p:nvPr>
            <p:ph sz="quarter" idx="4"/>
          </p:nvPr>
        </p:nvSpPr>
        <p:spPr>
          <a:xfrm>
            <a:off x="6172203" y="2505076"/>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546E98-157F-4C0A-82A3-47AA52CF42AB}" type="datetimeFigureOut">
              <a:rPr lang="en-US" smtClean="0"/>
              <a:t>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0C6A17-8D7C-4C4D-A16A-01D8730304D8}" type="slidenum">
              <a:rPr lang="en-US" smtClean="0"/>
              <a:t>‹#›</a:t>
            </a:fld>
            <a:endParaRPr lang="en-US"/>
          </a:p>
        </p:txBody>
      </p:sp>
    </p:spTree>
    <p:extLst>
      <p:ext uri="{BB962C8B-B14F-4D97-AF65-F5344CB8AC3E}">
        <p14:creationId xmlns:p14="http://schemas.microsoft.com/office/powerpoint/2010/main" val="2629746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C546E98-157F-4C0A-82A3-47AA52CF42AB}" type="datetimeFigureOut">
              <a:rPr lang="en-US" smtClean="0"/>
              <a:t>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0C6A17-8D7C-4C4D-A16A-01D8730304D8}" type="slidenum">
              <a:rPr lang="en-US" smtClean="0"/>
              <a:t>‹#›</a:t>
            </a:fld>
            <a:endParaRPr lang="en-US"/>
          </a:p>
        </p:txBody>
      </p:sp>
    </p:spTree>
    <p:extLst>
      <p:ext uri="{BB962C8B-B14F-4D97-AF65-F5344CB8AC3E}">
        <p14:creationId xmlns:p14="http://schemas.microsoft.com/office/powerpoint/2010/main" val="3494850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546E98-157F-4C0A-82A3-47AA52CF42AB}" type="datetimeFigureOut">
              <a:rPr lang="en-US" smtClean="0"/>
              <a:t>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0C6A17-8D7C-4C4D-A16A-01D8730304D8}" type="slidenum">
              <a:rPr lang="en-US" smtClean="0"/>
              <a:t>‹#›</a:t>
            </a:fld>
            <a:endParaRPr lang="en-US"/>
          </a:p>
        </p:txBody>
      </p:sp>
    </p:spTree>
    <p:extLst>
      <p:ext uri="{BB962C8B-B14F-4D97-AF65-F5344CB8AC3E}">
        <p14:creationId xmlns:p14="http://schemas.microsoft.com/office/powerpoint/2010/main" val="3093083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1" y="457200"/>
            <a:ext cx="3932236"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90"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91" y="2057400"/>
            <a:ext cx="3932236" cy="3811588"/>
          </a:xfrm>
        </p:spPr>
        <p:txBody>
          <a:bodyPr/>
          <a:lstStyle>
            <a:lvl1pPr marL="0" indent="0">
              <a:buNone/>
              <a:defRPr sz="1600"/>
            </a:lvl1pPr>
            <a:lvl2pPr marL="457211" indent="0">
              <a:buNone/>
              <a:defRPr sz="1401"/>
            </a:lvl2pPr>
            <a:lvl3pPr marL="914422" indent="0">
              <a:buNone/>
              <a:defRPr sz="1200"/>
            </a:lvl3pPr>
            <a:lvl4pPr marL="1371635" indent="0">
              <a:buNone/>
              <a:defRPr sz="1001"/>
            </a:lvl4pPr>
            <a:lvl5pPr marL="1828846" indent="0">
              <a:buNone/>
              <a:defRPr sz="1001"/>
            </a:lvl5pPr>
            <a:lvl6pPr marL="2286057" indent="0">
              <a:buNone/>
              <a:defRPr sz="1001"/>
            </a:lvl6pPr>
            <a:lvl7pPr marL="2743268" indent="0">
              <a:buNone/>
              <a:defRPr sz="1001"/>
            </a:lvl7pPr>
            <a:lvl8pPr marL="3200481" indent="0">
              <a:buNone/>
              <a:defRPr sz="1001"/>
            </a:lvl8pPr>
            <a:lvl9pPr marL="3657692" indent="0">
              <a:buNone/>
              <a:defRPr sz="1001"/>
            </a:lvl9pPr>
          </a:lstStyle>
          <a:p>
            <a:pPr lvl="0"/>
            <a:r>
              <a:rPr lang="en-US"/>
              <a:t>Edit Master text styles</a:t>
            </a:r>
          </a:p>
        </p:txBody>
      </p:sp>
      <p:sp>
        <p:nvSpPr>
          <p:cNvPr id="5" name="Date Placeholder 4"/>
          <p:cNvSpPr>
            <a:spLocks noGrp="1"/>
          </p:cNvSpPr>
          <p:nvPr>
            <p:ph type="dt" sz="half" idx="10"/>
          </p:nvPr>
        </p:nvSpPr>
        <p:spPr/>
        <p:txBody>
          <a:bodyPr/>
          <a:lstStyle/>
          <a:p>
            <a:fld id="{FC546E98-157F-4C0A-82A3-47AA52CF42AB}" type="datetimeFigureOut">
              <a:rPr lang="en-US" smtClean="0"/>
              <a:t>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C6A17-8D7C-4C4D-A16A-01D8730304D8}" type="slidenum">
              <a:rPr lang="en-US" smtClean="0"/>
              <a:t>‹#›</a:t>
            </a:fld>
            <a:endParaRPr lang="en-US"/>
          </a:p>
        </p:txBody>
      </p:sp>
    </p:spTree>
    <p:extLst>
      <p:ext uri="{BB962C8B-B14F-4D97-AF65-F5344CB8AC3E}">
        <p14:creationId xmlns:p14="http://schemas.microsoft.com/office/powerpoint/2010/main" val="1523866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1" y="457200"/>
            <a:ext cx="3932236"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90" y="987425"/>
            <a:ext cx="6172201" cy="4873625"/>
          </a:xfrm>
        </p:spPr>
        <p:txBody>
          <a:bodyPr/>
          <a:lstStyle>
            <a:lvl1pPr marL="0" indent="0">
              <a:buNone/>
              <a:defRPr sz="3200"/>
            </a:lvl1pPr>
            <a:lvl2pPr marL="457211" indent="0">
              <a:buNone/>
              <a:defRPr sz="2800"/>
            </a:lvl2pPr>
            <a:lvl3pPr marL="914422" indent="0">
              <a:buNone/>
              <a:defRPr sz="2400"/>
            </a:lvl3pPr>
            <a:lvl4pPr marL="1371635" indent="0">
              <a:buNone/>
              <a:defRPr sz="2000"/>
            </a:lvl4pPr>
            <a:lvl5pPr marL="1828846" indent="0">
              <a:buNone/>
              <a:defRPr sz="2000"/>
            </a:lvl5pPr>
            <a:lvl6pPr marL="2286057" indent="0">
              <a:buNone/>
              <a:defRPr sz="2000"/>
            </a:lvl6pPr>
            <a:lvl7pPr marL="2743268" indent="0">
              <a:buNone/>
              <a:defRPr sz="2000"/>
            </a:lvl7pPr>
            <a:lvl8pPr marL="3200481" indent="0">
              <a:buNone/>
              <a:defRPr sz="2000"/>
            </a:lvl8pPr>
            <a:lvl9pPr marL="3657692" indent="0">
              <a:buNone/>
              <a:defRPr sz="2000"/>
            </a:lvl9pPr>
          </a:lstStyle>
          <a:p>
            <a:endParaRPr lang="en-US"/>
          </a:p>
        </p:txBody>
      </p:sp>
      <p:sp>
        <p:nvSpPr>
          <p:cNvPr id="4" name="Text Placeholder 3"/>
          <p:cNvSpPr>
            <a:spLocks noGrp="1"/>
          </p:cNvSpPr>
          <p:nvPr>
            <p:ph type="body" sz="half" idx="2"/>
          </p:nvPr>
        </p:nvSpPr>
        <p:spPr>
          <a:xfrm>
            <a:off x="839791" y="2057400"/>
            <a:ext cx="3932236" cy="3811588"/>
          </a:xfrm>
        </p:spPr>
        <p:txBody>
          <a:bodyPr/>
          <a:lstStyle>
            <a:lvl1pPr marL="0" indent="0">
              <a:buNone/>
              <a:defRPr sz="1600"/>
            </a:lvl1pPr>
            <a:lvl2pPr marL="457211" indent="0">
              <a:buNone/>
              <a:defRPr sz="1401"/>
            </a:lvl2pPr>
            <a:lvl3pPr marL="914422" indent="0">
              <a:buNone/>
              <a:defRPr sz="1200"/>
            </a:lvl3pPr>
            <a:lvl4pPr marL="1371635" indent="0">
              <a:buNone/>
              <a:defRPr sz="1001"/>
            </a:lvl4pPr>
            <a:lvl5pPr marL="1828846" indent="0">
              <a:buNone/>
              <a:defRPr sz="1001"/>
            </a:lvl5pPr>
            <a:lvl6pPr marL="2286057" indent="0">
              <a:buNone/>
              <a:defRPr sz="1001"/>
            </a:lvl6pPr>
            <a:lvl7pPr marL="2743268" indent="0">
              <a:buNone/>
              <a:defRPr sz="1001"/>
            </a:lvl7pPr>
            <a:lvl8pPr marL="3200481" indent="0">
              <a:buNone/>
              <a:defRPr sz="1001"/>
            </a:lvl8pPr>
            <a:lvl9pPr marL="3657692" indent="0">
              <a:buNone/>
              <a:defRPr sz="1001"/>
            </a:lvl9pPr>
          </a:lstStyle>
          <a:p>
            <a:pPr lvl="0"/>
            <a:r>
              <a:rPr lang="en-US"/>
              <a:t>Edit Master text styles</a:t>
            </a:r>
          </a:p>
        </p:txBody>
      </p:sp>
      <p:sp>
        <p:nvSpPr>
          <p:cNvPr id="5" name="Date Placeholder 4"/>
          <p:cNvSpPr>
            <a:spLocks noGrp="1"/>
          </p:cNvSpPr>
          <p:nvPr>
            <p:ph type="dt" sz="half" idx="10"/>
          </p:nvPr>
        </p:nvSpPr>
        <p:spPr/>
        <p:txBody>
          <a:bodyPr/>
          <a:lstStyle/>
          <a:p>
            <a:fld id="{FC546E98-157F-4C0A-82A3-47AA52CF42AB}" type="datetimeFigureOut">
              <a:rPr lang="en-US" smtClean="0"/>
              <a:t>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C6A17-8D7C-4C4D-A16A-01D8730304D8}" type="slidenum">
              <a:rPr lang="en-US" smtClean="0"/>
              <a:t>‹#›</a:t>
            </a:fld>
            <a:endParaRPr lang="en-US"/>
          </a:p>
        </p:txBody>
      </p:sp>
    </p:spTree>
    <p:extLst>
      <p:ext uri="{BB962C8B-B14F-4D97-AF65-F5344CB8AC3E}">
        <p14:creationId xmlns:p14="http://schemas.microsoft.com/office/powerpoint/2010/main" val="3068465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4"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4"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1"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546E98-157F-4C0A-82A3-47AA52CF42AB}" type="datetimeFigureOut">
              <a:rPr lang="en-US" smtClean="0"/>
              <a:t>3/1/2017</a:t>
            </a:fld>
            <a:endParaRPr lang="en-US"/>
          </a:p>
        </p:txBody>
      </p:sp>
      <p:sp>
        <p:nvSpPr>
          <p:cNvPr id="5" name="Footer Placeholder 4"/>
          <p:cNvSpPr>
            <a:spLocks noGrp="1"/>
          </p:cNvSpPr>
          <p:nvPr>
            <p:ph type="ftr" sz="quarter" idx="3"/>
          </p:nvPr>
        </p:nvSpPr>
        <p:spPr>
          <a:xfrm>
            <a:off x="4038604"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0C6A17-8D7C-4C4D-A16A-01D8730304D8}" type="slidenum">
              <a:rPr lang="en-US" smtClean="0"/>
              <a:t>‹#›</a:t>
            </a:fld>
            <a:endParaRPr lang="en-US"/>
          </a:p>
        </p:txBody>
      </p:sp>
    </p:spTree>
    <p:extLst>
      <p:ext uri="{BB962C8B-B14F-4D97-AF65-F5344CB8AC3E}">
        <p14:creationId xmlns:p14="http://schemas.microsoft.com/office/powerpoint/2010/main" val="2097406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22"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6" indent="-228606" algn="l" defTabSz="914422"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17" indent="-228606" algn="l" defTabSz="914422"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28" indent="-228606" algn="l" defTabSz="914422"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0" indent="-228606" algn="l" defTabSz="914422"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51" indent="-228606" algn="l" defTabSz="914422"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64" indent="-228606" algn="l" defTabSz="914422"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74" indent="-228606" algn="l" defTabSz="914422"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86" indent="-228606" algn="l" defTabSz="914422"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97" indent="-228606" algn="l" defTabSz="914422"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22" rtl="0" eaLnBrk="1" latinLnBrk="0" hangingPunct="1">
        <a:defRPr sz="1801" kern="1200">
          <a:solidFill>
            <a:schemeClr val="tx1"/>
          </a:solidFill>
          <a:latin typeface="+mn-lt"/>
          <a:ea typeface="+mn-ea"/>
          <a:cs typeface="+mn-cs"/>
        </a:defRPr>
      </a:lvl1pPr>
      <a:lvl2pPr marL="457211" algn="l" defTabSz="914422" rtl="0" eaLnBrk="1" latinLnBrk="0" hangingPunct="1">
        <a:defRPr sz="1801" kern="1200">
          <a:solidFill>
            <a:schemeClr val="tx1"/>
          </a:solidFill>
          <a:latin typeface="+mn-lt"/>
          <a:ea typeface="+mn-ea"/>
          <a:cs typeface="+mn-cs"/>
        </a:defRPr>
      </a:lvl2pPr>
      <a:lvl3pPr marL="914422" algn="l" defTabSz="914422" rtl="0" eaLnBrk="1" latinLnBrk="0" hangingPunct="1">
        <a:defRPr sz="1801" kern="1200">
          <a:solidFill>
            <a:schemeClr val="tx1"/>
          </a:solidFill>
          <a:latin typeface="+mn-lt"/>
          <a:ea typeface="+mn-ea"/>
          <a:cs typeface="+mn-cs"/>
        </a:defRPr>
      </a:lvl3pPr>
      <a:lvl4pPr marL="1371635" algn="l" defTabSz="914422" rtl="0" eaLnBrk="1" latinLnBrk="0" hangingPunct="1">
        <a:defRPr sz="1801" kern="1200">
          <a:solidFill>
            <a:schemeClr val="tx1"/>
          </a:solidFill>
          <a:latin typeface="+mn-lt"/>
          <a:ea typeface="+mn-ea"/>
          <a:cs typeface="+mn-cs"/>
        </a:defRPr>
      </a:lvl4pPr>
      <a:lvl5pPr marL="1828846" algn="l" defTabSz="914422" rtl="0" eaLnBrk="1" latinLnBrk="0" hangingPunct="1">
        <a:defRPr sz="1801" kern="1200">
          <a:solidFill>
            <a:schemeClr val="tx1"/>
          </a:solidFill>
          <a:latin typeface="+mn-lt"/>
          <a:ea typeface="+mn-ea"/>
          <a:cs typeface="+mn-cs"/>
        </a:defRPr>
      </a:lvl5pPr>
      <a:lvl6pPr marL="2286057" algn="l" defTabSz="914422" rtl="0" eaLnBrk="1" latinLnBrk="0" hangingPunct="1">
        <a:defRPr sz="1801" kern="1200">
          <a:solidFill>
            <a:schemeClr val="tx1"/>
          </a:solidFill>
          <a:latin typeface="+mn-lt"/>
          <a:ea typeface="+mn-ea"/>
          <a:cs typeface="+mn-cs"/>
        </a:defRPr>
      </a:lvl6pPr>
      <a:lvl7pPr marL="2743268" algn="l" defTabSz="914422" rtl="0" eaLnBrk="1" latinLnBrk="0" hangingPunct="1">
        <a:defRPr sz="1801" kern="1200">
          <a:solidFill>
            <a:schemeClr val="tx1"/>
          </a:solidFill>
          <a:latin typeface="+mn-lt"/>
          <a:ea typeface="+mn-ea"/>
          <a:cs typeface="+mn-cs"/>
        </a:defRPr>
      </a:lvl7pPr>
      <a:lvl8pPr marL="3200481" algn="l" defTabSz="914422" rtl="0" eaLnBrk="1" latinLnBrk="0" hangingPunct="1">
        <a:defRPr sz="1801" kern="1200">
          <a:solidFill>
            <a:schemeClr val="tx1"/>
          </a:solidFill>
          <a:latin typeface="+mn-lt"/>
          <a:ea typeface="+mn-ea"/>
          <a:cs typeface="+mn-cs"/>
        </a:defRPr>
      </a:lvl8pPr>
      <a:lvl9pPr marL="3657692" algn="l" defTabSz="914422"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2043" y="1427850"/>
            <a:ext cx="2882715"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5" name="Rectangle 4"/>
          <p:cNvSpPr/>
          <p:nvPr/>
        </p:nvSpPr>
        <p:spPr>
          <a:xfrm>
            <a:off x="397566" y="4346714"/>
            <a:ext cx="2531164"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6" name="Rectangle 5"/>
          <p:cNvSpPr/>
          <p:nvPr/>
        </p:nvSpPr>
        <p:spPr>
          <a:xfrm>
            <a:off x="3406516" y="5110444"/>
            <a:ext cx="2531164"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7" name="Rectangle 6"/>
          <p:cNvSpPr/>
          <p:nvPr/>
        </p:nvSpPr>
        <p:spPr>
          <a:xfrm>
            <a:off x="6454516" y="5110445"/>
            <a:ext cx="2531164"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8" name="Rectangle 7"/>
          <p:cNvSpPr/>
          <p:nvPr/>
        </p:nvSpPr>
        <p:spPr>
          <a:xfrm>
            <a:off x="9289774" y="4333462"/>
            <a:ext cx="2531164"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0" name="TextBox 9"/>
          <p:cNvSpPr txBox="1"/>
          <p:nvPr/>
        </p:nvSpPr>
        <p:spPr>
          <a:xfrm>
            <a:off x="650958" y="5671931"/>
            <a:ext cx="933910" cy="369460"/>
          </a:xfrm>
          <a:prstGeom prst="rect">
            <a:avLst/>
          </a:prstGeom>
          <a:noFill/>
        </p:spPr>
        <p:txBody>
          <a:bodyPr wrap="none" rtlCol="0">
            <a:spAutoFit/>
          </a:bodyPr>
          <a:lstStyle/>
          <a:p>
            <a:r>
              <a:rPr lang="es-AR" sz="1801" dirty="0"/>
              <a:t>Country</a:t>
            </a:r>
            <a:endParaRPr lang="en-US" sz="1801" dirty="0"/>
          </a:p>
        </p:txBody>
      </p:sp>
      <p:sp>
        <p:nvSpPr>
          <p:cNvPr id="11" name="TextBox 10"/>
          <p:cNvSpPr txBox="1"/>
          <p:nvPr/>
        </p:nvSpPr>
        <p:spPr>
          <a:xfrm>
            <a:off x="3923350" y="6448913"/>
            <a:ext cx="933910" cy="369460"/>
          </a:xfrm>
          <a:prstGeom prst="rect">
            <a:avLst/>
          </a:prstGeom>
          <a:noFill/>
        </p:spPr>
        <p:txBody>
          <a:bodyPr wrap="none" rtlCol="0">
            <a:spAutoFit/>
          </a:bodyPr>
          <a:lstStyle/>
          <a:p>
            <a:r>
              <a:rPr lang="es-AR" sz="1801" dirty="0"/>
              <a:t>Country</a:t>
            </a:r>
            <a:endParaRPr lang="en-US" sz="1801" dirty="0"/>
          </a:p>
        </p:txBody>
      </p:sp>
      <p:sp>
        <p:nvSpPr>
          <p:cNvPr id="12" name="TextBox 11"/>
          <p:cNvSpPr txBox="1"/>
          <p:nvPr/>
        </p:nvSpPr>
        <p:spPr>
          <a:xfrm>
            <a:off x="7283787" y="6448913"/>
            <a:ext cx="933910" cy="369460"/>
          </a:xfrm>
          <a:prstGeom prst="rect">
            <a:avLst/>
          </a:prstGeom>
          <a:noFill/>
        </p:spPr>
        <p:txBody>
          <a:bodyPr wrap="none" rtlCol="0">
            <a:spAutoFit/>
          </a:bodyPr>
          <a:lstStyle/>
          <a:p>
            <a:r>
              <a:rPr lang="es-AR" sz="1801" dirty="0"/>
              <a:t>Country</a:t>
            </a:r>
            <a:endParaRPr lang="en-US" sz="1801" dirty="0"/>
          </a:p>
        </p:txBody>
      </p:sp>
      <p:sp>
        <p:nvSpPr>
          <p:cNvPr id="13" name="TextBox 12"/>
          <p:cNvSpPr txBox="1"/>
          <p:nvPr/>
        </p:nvSpPr>
        <p:spPr>
          <a:xfrm>
            <a:off x="10256077" y="5670203"/>
            <a:ext cx="933910" cy="369460"/>
          </a:xfrm>
          <a:prstGeom prst="rect">
            <a:avLst/>
          </a:prstGeom>
          <a:noFill/>
        </p:spPr>
        <p:txBody>
          <a:bodyPr wrap="none" rtlCol="0">
            <a:spAutoFit/>
          </a:bodyPr>
          <a:lstStyle/>
          <a:p>
            <a:r>
              <a:rPr lang="es-AR" sz="1801" dirty="0"/>
              <a:t>Country</a:t>
            </a:r>
            <a:endParaRPr lang="en-US" sz="1801" dirty="0"/>
          </a:p>
        </p:txBody>
      </p:sp>
      <p:pic>
        <p:nvPicPr>
          <p:cNvPr id="15" name="Picture 14"/>
          <p:cNvPicPr>
            <a:picLocks noChangeAspect="1"/>
          </p:cNvPicPr>
          <p:nvPr/>
        </p:nvPicPr>
        <p:blipFill>
          <a:blip r:embed="rId2"/>
          <a:stretch>
            <a:fillRect/>
          </a:stretch>
        </p:blipFill>
        <p:spPr>
          <a:xfrm>
            <a:off x="650959" y="4683856"/>
            <a:ext cx="544919" cy="544919"/>
          </a:xfrm>
          <a:prstGeom prst="rect">
            <a:avLst/>
          </a:prstGeom>
        </p:spPr>
      </p:pic>
      <p:pic>
        <p:nvPicPr>
          <p:cNvPr id="17" name="Picture 16"/>
          <p:cNvPicPr>
            <a:picLocks noChangeAspect="1"/>
          </p:cNvPicPr>
          <p:nvPr/>
        </p:nvPicPr>
        <p:blipFill>
          <a:blip r:embed="rId2"/>
          <a:stretch>
            <a:fillRect/>
          </a:stretch>
        </p:blipFill>
        <p:spPr>
          <a:xfrm>
            <a:off x="3834840" y="5421081"/>
            <a:ext cx="544919" cy="544919"/>
          </a:xfrm>
          <a:prstGeom prst="rect">
            <a:avLst/>
          </a:prstGeom>
        </p:spPr>
      </p:pic>
      <p:pic>
        <p:nvPicPr>
          <p:cNvPr id="18" name="Picture 17"/>
          <p:cNvPicPr>
            <a:picLocks noChangeAspect="1"/>
          </p:cNvPicPr>
          <p:nvPr/>
        </p:nvPicPr>
        <p:blipFill>
          <a:blip r:embed="rId2"/>
          <a:stretch>
            <a:fillRect/>
          </a:stretch>
        </p:blipFill>
        <p:spPr>
          <a:xfrm>
            <a:off x="6806065" y="5447586"/>
            <a:ext cx="544919" cy="544919"/>
          </a:xfrm>
          <a:prstGeom prst="rect">
            <a:avLst/>
          </a:prstGeom>
        </p:spPr>
      </p:pic>
      <p:pic>
        <p:nvPicPr>
          <p:cNvPr id="19" name="Picture 18"/>
          <p:cNvPicPr>
            <a:picLocks noChangeAspect="1"/>
          </p:cNvPicPr>
          <p:nvPr/>
        </p:nvPicPr>
        <p:blipFill>
          <a:blip r:embed="rId2"/>
          <a:stretch>
            <a:fillRect/>
          </a:stretch>
        </p:blipFill>
        <p:spPr>
          <a:xfrm>
            <a:off x="9537830" y="4644100"/>
            <a:ext cx="544919" cy="544919"/>
          </a:xfrm>
          <a:prstGeom prst="rect">
            <a:avLst/>
          </a:prstGeom>
        </p:spPr>
      </p:pic>
      <p:pic>
        <p:nvPicPr>
          <p:cNvPr id="16" name="Picture 15"/>
          <p:cNvPicPr>
            <a:picLocks noChangeAspect="1"/>
          </p:cNvPicPr>
          <p:nvPr/>
        </p:nvPicPr>
        <p:blipFill>
          <a:blip r:embed="rId3"/>
          <a:stretch>
            <a:fillRect/>
          </a:stretch>
        </p:blipFill>
        <p:spPr>
          <a:xfrm>
            <a:off x="4784827" y="1483875"/>
            <a:ext cx="950708" cy="950708"/>
          </a:xfrm>
          <a:prstGeom prst="rect">
            <a:avLst/>
          </a:prstGeom>
        </p:spPr>
      </p:pic>
      <p:sp>
        <p:nvSpPr>
          <p:cNvPr id="20" name="TextBox 19"/>
          <p:cNvSpPr txBox="1"/>
          <p:nvPr/>
        </p:nvSpPr>
        <p:spPr>
          <a:xfrm>
            <a:off x="5521117" y="1783788"/>
            <a:ext cx="2120638" cy="646587"/>
          </a:xfrm>
          <a:prstGeom prst="rect">
            <a:avLst/>
          </a:prstGeom>
          <a:noFill/>
        </p:spPr>
        <p:txBody>
          <a:bodyPr wrap="square" rtlCol="0">
            <a:spAutoFit/>
          </a:bodyPr>
          <a:lstStyle/>
          <a:p>
            <a:r>
              <a:rPr lang="es-AR" sz="1801" b="1" dirty="0" err="1"/>
              <a:t>Multinational’s</a:t>
            </a:r>
            <a:r>
              <a:rPr lang="es-AR" sz="1801" b="1" dirty="0"/>
              <a:t> </a:t>
            </a:r>
            <a:r>
              <a:rPr lang="es-AR" sz="1801" b="1" dirty="0" err="1"/>
              <a:t>headquarters</a:t>
            </a:r>
            <a:endParaRPr lang="en-US" sz="1801" b="1" dirty="0"/>
          </a:p>
        </p:txBody>
      </p:sp>
      <p:sp>
        <p:nvSpPr>
          <p:cNvPr id="23" name="TextBox 22"/>
          <p:cNvSpPr txBox="1"/>
          <p:nvPr/>
        </p:nvSpPr>
        <p:spPr>
          <a:xfrm>
            <a:off x="4364310" y="5388739"/>
            <a:ext cx="1769090" cy="646587"/>
          </a:xfrm>
          <a:prstGeom prst="rect">
            <a:avLst/>
          </a:prstGeom>
          <a:noFill/>
        </p:spPr>
        <p:txBody>
          <a:bodyPr wrap="square" rtlCol="0">
            <a:spAutoFit/>
          </a:bodyPr>
          <a:lstStyle/>
          <a:p>
            <a:r>
              <a:rPr lang="es-AR" sz="1801" b="1" dirty="0" err="1"/>
              <a:t>Multinational’s</a:t>
            </a:r>
            <a:r>
              <a:rPr lang="es-AR" sz="1801" b="1" dirty="0"/>
              <a:t> </a:t>
            </a:r>
            <a:r>
              <a:rPr lang="es-AR" sz="1801" b="1" dirty="0" err="1"/>
              <a:t>subsidiary</a:t>
            </a:r>
            <a:endParaRPr lang="en-US" sz="1801" b="1" dirty="0"/>
          </a:p>
        </p:txBody>
      </p:sp>
      <p:sp>
        <p:nvSpPr>
          <p:cNvPr id="24" name="TextBox 23"/>
          <p:cNvSpPr txBox="1"/>
          <p:nvPr/>
        </p:nvSpPr>
        <p:spPr>
          <a:xfrm>
            <a:off x="7283787" y="5402716"/>
            <a:ext cx="1769090" cy="646587"/>
          </a:xfrm>
          <a:prstGeom prst="rect">
            <a:avLst/>
          </a:prstGeom>
          <a:noFill/>
        </p:spPr>
        <p:txBody>
          <a:bodyPr wrap="square" rtlCol="0">
            <a:spAutoFit/>
          </a:bodyPr>
          <a:lstStyle/>
          <a:p>
            <a:r>
              <a:rPr lang="es-AR" sz="1801" b="1" dirty="0" err="1"/>
              <a:t>Multinational’s</a:t>
            </a:r>
            <a:r>
              <a:rPr lang="es-AR" sz="1801" b="1" dirty="0"/>
              <a:t> </a:t>
            </a:r>
            <a:r>
              <a:rPr lang="es-AR" sz="1801" b="1" dirty="0" err="1"/>
              <a:t>subsidiary</a:t>
            </a:r>
            <a:endParaRPr lang="en-US" sz="1801" b="1" dirty="0"/>
          </a:p>
        </p:txBody>
      </p:sp>
      <p:sp>
        <p:nvSpPr>
          <p:cNvPr id="25" name="TextBox 24"/>
          <p:cNvSpPr txBox="1"/>
          <p:nvPr/>
        </p:nvSpPr>
        <p:spPr>
          <a:xfrm>
            <a:off x="10051850" y="4582442"/>
            <a:ext cx="1769090" cy="646587"/>
          </a:xfrm>
          <a:prstGeom prst="rect">
            <a:avLst/>
          </a:prstGeom>
          <a:noFill/>
        </p:spPr>
        <p:txBody>
          <a:bodyPr wrap="square" rtlCol="0">
            <a:spAutoFit/>
          </a:bodyPr>
          <a:lstStyle/>
          <a:p>
            <a:r>
              <a:rPr lang="es-AR" sz="1801" b="1" dirty="0" err="1"/>
              <a:t>Multinational’s</a:t>
            </a:r>
            <a:r>
              <a:rPr lang="es-AR" sz="1801" b="1" dirty="0"/>
              <a:t> </a:t>
            </a:r>
            <a:r>
              <a:rPr lang="es-AR" sz="1801" b="1" dirty="0" err="1"/>
              <a:t>subsidiary</a:t>
            </a:r>
            <a:endParaRPr lang="en-US" sz="1801" b="1" dirty="0"/>
          </a:p>
        </p:txBody>
      </p:sp>
      <p:cxnSp>
        <p:nvCxnSpPr>
          <p:cNvPr id="26" name="Straight Arrow Connector 25"/>
          <p:cNvCxnSpPr/>
          <p:nvPr/>
        </p:nvCxnSpPr>
        <p:spPr>
          <a:xfrm flipH="1">
            <a:off x="1060175" y="2531166"/>
            <a:ext cx="3233531" cy="2051276"/>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9494" y="81306"/>
            <a:ext cx="11873948" cy="1477328"/>
          </a:xfrm>
          <a:prstGeom prst="rect">
            <a:avLst/>
          </a:prstGeom>
          <a:noFill/>
        </p:spPr>
        <p:txBody>
          <a:bodyPr wrap="square" rtlCol="0">
            <a:spAutoFit/>
          </a:bodyPr>
          <a:lstStyle/>
          <a:p>
            <a:r>
              <a:rPr lang="es-AR" dirty="0" err="1"/>
              <a:t>Multinationals</a:t>
            </a:r>
            <a:r>
              <a:rPr lang="es-AR" dirty="0"/>
              <a:t> </a:t>
            </a:r>
            <a:r>
              <a:rPr lang="es-AR" dirty="0" err="1"/>
              <a:t>engage</a:t>
            </a:r>
            <a:r>
              <a:rPr lang="es-AR" dirty="0"/>
              <a:t> in </a:t>
            </a:r>
            <a:r>
              <a:rPr lang="es-AR" dirty="0" err="1"/>
              <a:t>many</a:t>
            </a:r>
            <a:r>
              <a:rPr lang="es-AR" dirty="0"/>
              <a:t> </a:t>
            </a:r>
            <a:r>
              <a:rPr lang="es-AR" dirty="0" err="1"/>
              <a:t>intra-group</a:t>
            </a:r>
            <a:r>
              <a:rPr lang="es-AR" dirty="0"/>
              <a:t> </a:t>
            </a:r>
            <a:r>
              <a:rPr lang="es-AR" dirty="0" err="1"/>
              <a:t>transactions</a:t>
            </a:r>
            <a:r>
              <a:rPr lang="es-AR" dirty="0"/>
              <a:t> </a:t>
            </a:r>
            <a:r>
              <a:rPr lang="es-AR" dirty="0" err="1"/>
              <a:t>between</a:t>
            </a:r>
            <a:r>
              <a:rPr lang="es-AR" dirty="0"/>
              <a:t> </a:t>
            </a:r>
            <a:r>
              <a:rPr lang="es-AR" dirty="0" err="1"/>
              <a:t>the</a:t>
            </a:r>
            <a:r>
              <a:rPr lang="es-AR" dirty="0"/>
              <a:t> </a:t>
            </a:r>
            <a:r>
              <a:rPr lang="es-AR" dirty="0" err="1"/>
              <a:t>headquarter</a:t>
            </a:r>
            <a:r>
              <a:rPr lang="es-AR" dirty="0"/>
              <a:t> and </a:t>
            </a:r>
            <a:r>
              <a:rPr lang="es-AR" dirty="0" err="1"/>
              <a:t>all</a:t>
            </a:r>
            <a:r>
              <a:rPr lang="es-AR" dirty="0"/>
              <a:t> </a:t>
            </a:r>
            <a:r>
              <a:rPr lang="es-AR" dirty="0" err="1"/>
              <a:t>subsidiaries</a:t>
            </a:r>
            <a:r>
              <a:rPr lang="es-AR" dirty="0"/>
              <a:t>. </a:t>
            </a:r>
            <a:r>
              <a:rPr lang="es-AR" dirty="0" err="1"/>
              <a:t>These</a:t>
            </a:r>
            <a:r>
              <a:rPr lang="es-AR" dirty="0"/>
              <a:t> </a:t>
            </a:r>
            <a:r>
              <a:rPr lang="es-AR" dirty="0" err="1"/>
              <a:t>transactions</a:t>
            </a:r>
            <a:r>
              <a:rPr lang="es-AR" dirty="0"/>
              <a:t> </a:t>
            </a:r>
            <a:r>
              <a:rPr lang="es-AR" dirty="0" err="1"/>
              <a:t>may</a:t>
            </a:r>
            <a:r>
              <a:rPr lang="es-AR" dirty="0"/>
              <a:t> </a:t>
            </a:r>
            <a:r>
              <a:rPr lang="es-AR" dirty="0" err="1"/>
              <a:t>involve</a:t>
            </a:r>
            <a:r>
              <a:rPr lang="es-AR" dirty="0"/>
              <a:t> </a:t>
            </a:r>
            <a:r>
              <a:rPr lang="es-AR" dirty="0" err="1"/>
              <a:t>exchange</a:t>
            </a:r>
            <a:r>
              <a:rPr lang="es-AR" dirty="0"/>
              <a:t> of </a:t>
            </a:r>
            <a:r>
              <a:rPr lang="es-AR" dirty="0" err="1"/>
              <a:t>goods</a:t>
            </a:r>
            <a:r>
              <a:rPr lang="es-AR" dirty="0"/>
              <a:t>, </a:t>
            </a:r>
            <a:r>
              <a:rPr lang="es-AR" dirty="0" err="1"/>
              <a:t>services</a:t>
            </a:r>
            <a:r>
              <a:rPr lang="es-AR" dirty="0"/>
              <a:t> and/</a:t>
            </a:r>
            <a:r>
              <a:rPr lang="es-AR" dirty="0" err="1"/>
              <a:t>or</a:t>
            </a:r>
            <a:r>
              <a:rPr lang="es-AR" dirty="0"/>
              <a:t> </a:t>
            </a:r>
            <a:r>
              <a:rPr lang="es-AR" dirty="0" err="1"/>
              <a:t>money</a:t>
            </a:r>
            <a:r>
              <a:rPr lang="es-AR" dirty="0"/>
              <a:t>. </a:t>
            </a:r>
            <a:r>
              <a:rPr lang="es-AR" dirty="0" err="1"/>
              <a:t>Some</a:t>
            </a:r>
            <a:r>
              <a:rPr lang="es-AR" dirty="0"/>
              <a:t> of </a:t>
            </a:r>
            <a:r>
              <a:rPr lang="es-AR" dirty="0" err="1"/>
              <a:t>these</a:t>
            </a:r>
            <a:r>
              <a:rPr lang="es-AR" dirty="0"/>
              <a:t> </a:t>
            </a:r>
            <a:r>
              <a:rPr lang="es-AR" dirty="0" err="1"/>
              <a:t>transactions</a:t>
            </a:r>
            <a:r>
              <a:rPr lang="es-AR" dirty="0"/>
              <a:t> are real and </a:t>
            </a:r>
            <a:r>
              <a:rPr lang="es-AR" dirty="0" err="1"/>
              <a:t>necessary</a:t>
            </a:r>
            <a:r>
              <a:rPr lang="es-AR" dirty="0"/>
              <a:t> </a:t>
            </a:r>
            <a:r>
              <a:rPr lang="es-AR" dirty="0" err="1"/>
              <a:t>for</a:t>
            </a:r>
            <a:r>
              <a:rPr lang="es-AR" dirty="0"/>
              <a:t> </a:t>
            </a:r>
            <a:r>
              <a:rPr lang="es-AR" dirty="0" err="1"/>
              <a:t>the</a:t>
            </a:r>
            <a:r>
              <a:rPr lang="es-AR" dirty="0"/>
              <a:t> </a:t>
            </a:r>
            <a:r>
              <a:rPr lang="es-AR" dirty="0" err="1"/>
              <a:t>business</a:t>
            </a:r>
            <a:r>
              <a:rPr lang="es-AR" dirty="0"/>
              <a:t>, </a:t>
            </a:r>
            <a:r>
              <a:rPr lang="es-AR" dirty="0" err="1"/>
              <a:t>while</a:t>
            </a:r>
            <a:r>
              <a:rPr lang="es-AR" dirty="0"/>
              <a:t> </a:t>
            </a:r>
            <a:r>
              <a:rPr lang="es-AR" dirty="0" err="1"/>
              <a:t>others</a:t>
            </a:r>
            <a:r>
              <a:rPr lang="es-AR" dirty="0"/>
              <a:t> </a:t>
            </a:r>
            <a:r>
              <a:rPr lang="es-AR" dirty="0" err="1"/>
              <a:t>may</a:t>
            </a:r>
            <a:r>
              <a:rPr lang="es-AR" dirty="0"/>
              <a:t> </a:t>
            </a:r>
            <a:r>
              <a:rPr lang="es-AR" dirty="0" err="1"/>
              <a:t>serve</a:t>
            </a:r>
            <a:r>
              <a:rPr lang="es-AR" dirty="0"/>
              <a:t> </a:t>
            </a:r>
            <a:r>
              <a:rPr lang="es-AR" dirty="0" err="1"/>
              <a:t>only</a:t>
            </a:r>
            <a:r>
              <a:rPr lang="es-AR" dirty="0"/>
              <a:t> </a:t>
            </a:r>
            <a:r>
              <a:rPr lang="es-AR" dirty="0" err="1"/>
              <a:t>tax</a:t>
            </a:r>
            <a:r>
              <a:rPr lang="es-AR" dirty="0"/>
              <a:t> </a:t>
            </a:r>
            <a:r>
              <a:rPr lang="es-AR" dirty="0" err="1"/>
              <a:t>avoidance</a:t>
            </a:r>
            <a:r>
              <a:rPr lang="es-AR" dirty="0"/>
              <a:t> </a:t>
            </a:r>
            <a:r>
              <a:rPr lang="es-AR" dirty="0" err="1"/>
              <a:t>purposes</a:t>
            </a:r>
            <a:r>
              <a:rPr lang="es-AR" dirty="0"/>
              <a:t>. In </a:t>
            </a:r>
            <a:r>
              <a:rPr lang="es-AR" dirty="0" err="1"/>
              <a:t>the</a:t>
            </a:r>
            <a:r>
              <a:rPr lang="es-AR" dirty="0"/>
              <a:t> </a:t>
            </a:r>
            <a:r>
              <a:rPr lang="es-AR" dirty="0" err="1"/>
              <a:t>latter</a:t>
            </a:r>
            <a:r>
              <a:rPr lang="es-AR" dirty="0"/>
              <a:t> case, </a:t>
            </a:r>
            <a:r>
              <a:rPr lang="es-AR" dirty="0" err="1"/>
              <a:t>multinationals</a:t>
            </a:r>
            <a:r>
              <a:rPr lang="es-AR" dirty="0"/>
              <a:t> </a:t>
            </a:r>
            <a:r>
              <a:rPr lang="es-AR" dirty="0" err="1"/>
              <a:t>engage</a:t>
            </a:r>
            <a:r>
              <a:rPr lang="es-AR" dirty="0"/>
              <a:t> in so-</a:t>
            </a:r>
            <a:r>
              <a:rPr lang="es-AR" dirty="0" err="1"/>
              <a:t>called</a:t>
            </a:r>
            <a:r>
              <a:rPr lang="es-AR" dirty="0"/>
              <a:t> “transfer </a:t>
            </a:r>
            <a:r>
              <a:rPr lang="es-AR" dirty="0" err="1"/>
              <a:t>mispricing</a:t>
            </a:r>
            <a:r>
              <a:rPr lang="es-AR" dirty="0"/>
              <a:t>”: </a:t>
            </a:r>
            <a:r>
              <a:rPr lang="es-AR" dirty="0" err="1"/>
              <a:t>they</a:t>
            </a:r>
            <a:r>
              <a:rPr lang="es-AR" dirty="0"/>
              <a:t> set </a:t>
            </a:r>
            <a:r>
              <a:rPr lang="es-AR" dirty="0" err="1"/>
              <a:t>the</a:t>
            </a:r>
            <a:r>
              <a:rPr lang="es-AR" dirty="0"/>
              <a:t> </a:t>
            </a:r>
            <a:r>
              <a:rPr lang="es-AR" dirty="0" err="1"/>
              <a:t>prices</a:t>
            </a:r>
            <a:r>
              <a:rPr lang="es-AR" dirty="0"/>
              <a:t> of </a:t>
            </a:r>
            <a:r>
              <a:rPr lang="es-AR" dirty="0" err="1"/>
              <a:t>intra-group</a:t>
            </a:r>
            <a:r>
              <a:rPr lang="es-AR" dirty="0"/>
              <a:t> </a:t>
            </a:r>
            <a:r>
              <a:rPr lang="es-AR" dirty="0" err="1"/>
              <a:t>transactions</a:t>
            </a:r>
            <a:r>
              <a:rPr lang="es-AR" dirty="0"/>
              <a:t> (</a:t>
            </a:r>
            <a:r>
              <a:rPr lang="es-AR" dirty="0" err="1"/>
              <a:t>e.g</a:t>
            </a:r>
            <a:r>
              <a:rPr lang="es-AR" dirty="0"/>
              <a:t>. </a:t>
            </a:r>
            <a:r>
              <a:rPr lang="es-AR" dirty="0" err="1"/>
              <a:t>financing</a:t>
            </a:r>
            <a:r>
              <a:rPr lang="es-AR" dirty="0"/>
              <a:t>, </a:t>
            </a:r>
            <a:r>
              <a:rPr lang="es-AR" dirty="0" err="1"/>
              <a:t>consulting</a:t>
            </a:r>
            <a:r>
              <a:rPr lang="es-AR" dirty="0"/>
              <a:t>) </a:t>
            </a:r>
            <a:r>
              <a:rPr lang="es-AR" dirty="0" err="1"/>
              <a:t>artificially</a:t>
            </a:r>
            <a:r>
              <a:rPr lang="es-AR" dirty="0"/>
              <a:t> so as to </a:t>
            </a:r>
            <a:r>
              <a:rPr lang="es-AR" dirty="0" err="1"/>
              <a:t>avoid</a:t>
            </a:r>
            <a:r>
              <a:rPr lang="es-AR" dirty="0"/>
              <a:t> </a:t>
            </a:r>
            <a:r>
              <a:rPr lang="es-AR" dirty="0" err="1"/>
              <a:t>profits</a:t>
            </a:r>
            <a:r>
              <a:rPr lang="es-AR" dirty="0"/>
              <a:t> </a:t>
            </a:r>
            <a:r>
              <a:rPr lang="es-AR" dirty="0" err="1"/>
              <a:t>arising</a:t>
            </a:r>
            <a:r>
              <a:rPr lang="es-AR" dirty="0"/>
              <a:t> and </a:t>
            </a:r>
            <a:r>
              <a:rPr lang="es-AR" dirty="0" err="1"/>
              <a:t>taxes</a:t>
            </a:r>
            <a:r>
              <a:rPr lang="es-AR" dirty="0"/>
              <a:t> </a:t>
            </a:r>
            <a:r>
              <a:rPr lang="es-AR" dirty="0" err="1"/>
              <a:t>due</a:t>
            </a:r>
            <a:r>
              <a:rPr lang="es-AR" dirty="0"/>
              <a:t> in </a:t>
            </a:r>
            <a:r>
              <a:rPr lang="es-AR" dirty="0" err="1"/>
              <a:t>certain</a:t>
            </a:r>
            <a:r>
              <a:rPr lang="es-AR" dirty="0"/>
              <a:t> </a:t>
            </a:r>
            <a:r>
              <a:rPr lang="es-AR" dirty="0" err="1"/>
              <a:t>or</a:t>
            </a:r>
            <a:r>
              <a:rPr lang="es-AR" dirty="0"/>
              <a:t> </a:t>
            </a:r>
            <a:r>
              <a:rPr lang="es-AR" dirty="0" err="1"/>
              <a:t>all</a:t>
            </a:r>
            <a:r>
              <a:rPr lang="es-AR" dirty="0"/>
              <a:t> </a:t>
            </a:r>
            <a:r>
              <a:rPr lang="es-AR" dirty="0" err="1"/>
              <a:t>countries</a:t>
            </a:r>
            <a:r>
              <a:rPr lang="es-AR" dirty="0"/>
              <a:t>.</a:t>
            </a:r>
            <a:endParaRPr lang="en-US" dirty="0"/>
          </a:p>
        </p:txBody>
      </p:sp>
      <p:sp>
        <p:nvSpPr>
          <p:cNvPr id="29" name="TextBox 28"/>
          <p:cNvSpPr txBox="1"/>
          <p:nvPr/>
        </p:nvSpPr>
        <p:spPr>
          <a:xfrm>
            <a:off x="1144193" y="4611757"/>
            <a:ext cx="1769090" cy="646587"/>
          </a:xfrm>
          <a:prstGeom prst="rect">
            <a:avLst/>
          </a:prstGeom>
          <a:noFill/>
        </p:spPr>
        <p:txBody>
          <a:bodyPr wrap="square" rtlCol="0">
            <a:spAutoFit/>
          </a:bodyPr>
          <a:lstStyle/>
          <a:p>
            <a:r>
              <a:rPr lang="es-AR" sz="1801" b="1" dirty="0" err="1"/>
              <a:t>Multinational’s</a:t>
            </a:r>
            <a:r>
              <a:rPr lang="es-AR" sz="1801" b="1" dirty="0"/>
              <a:t> </a:t>
            </a:r>
            <a:r>
              <a:rPr lang="es-AR" sz="1801" b="1" dirty="0" err="1"/>
              <a:t>subsidiary</a:t>
            </a:r>
            <a:endParaRPr lang="en-US" sz="1801" b="1" dirty="0"/>
          </a:p>
        </p:txBody>
      </p:sp>
      <p:sp>
        <p:nvSpPr>
          <p:cNvPr id="30" name="TextBox 29"/>
          <p:cNvSpPr txBox="1"/>
          <p:nvPr/>
        </p:nvSpPr>
        <p:spPr>
          <a:xfrm>
            <a:off x="5666445" y="2740680"/>
            <a:ext cx="933910" cy="369460"/>
          </a:xfrm>
          <a:prstGeom prst="rect">
            <a:avLst/>
          </a:prstGeom>
          <a:noFill/>
        </p:spPr>
        <p:txBody>
          <a:bodyPr wrap="none" rtlCol="0">
            <a:spAutoFit/>
          </a:bodyPr>
          <a:lstStyle/>
          <a:p>
            <a:r>
              <a:rPr lang="es-AR" sz="1801" dirty="0"/>
              <a:t>Country</a:t>
            </a:r>
            <a:endParaRPr lang="en-US" sz="1801" dirty="0"/>
          </a:p>
        </p:txBody>
      </p:sp>
      <p:cxnSp>
        <p:nvCxnSpPr>
          <p:cNvPr id="28" name="Straight Arrow Connector 27"/>
          <p:cNvCxnSpPr/>
          <p:nvPr/>
        </p:nvCxnSpPr>
        <p:spPr>
          <a:xfrm flipH="1">
            <a:off x="4234862" y="2583279"/>
            <a:ext cx="1013996" cy="2645493"/>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5464182" y="2578816"/>
            <a:ext cx="1457289" cy="2809925"/>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5792708" y="2472347"/>
            <a:ext cx="3706992" cy="2110096"/>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flipV="1">
            <a:off x="1547427" y="5348043"/>
            <a:ext cx="2076459" cy="408734"/>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8" idx="1"/>
          </p:cNvCxnSpPr>
          <p:nvPr/>
        </p:nvCxnSpPr>
        <p:spPr>
          <a:xfrm flipH="1">
            <a:off x="7473618" y="4943064"/>
            <a:ext cx="1816156" cy="421838"/>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H="1">
            <a:off x="5590421" y="5833132"/>
            <a:ext cx="1176530" cy="0"/>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H="1">
            <a:off x="4912033" y="4691780"/>
            <a:ext cx="4419586" cy="656261"/>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H="1">
            <a:off x="2723161" y="4561700"/>
            <a:ext cx="6566613" cy="174704"/>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6258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2043" y="1427850"/>
            <a:ext cx="2882715"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5" name="Rectangle 4"/>
          <p:cNvSpPr/>
          <p:nvPr/>
        </p:nvSpPr>
        <p:spPr>
          <a:xfrm>
            <a:off x="397566" y="4346714"/>
            <a:ext cx="2531164"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6" name="Rectangle 5"/>
          <p:cNvSpPr/>
          <p:nvPr/>
        </p:nvSpPr>
        <p:spPr>
          <a:xfrm>
            <a:off x="3406516" y="5110444"/>
            <a:ext cx="2531164"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7" name="Rectangle 6"/>
          <p:cNvSpPr/>
          <p:nvPr/>
        </p:nvSpPr>
        <p:spPr>
          <a:xfrm>
            <a:off x="6454516" y="5110445"/>
            <a:ext cx="2531164"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8" name="Rectangle 7"/>
          <p:cNvSpPr/>
          <p:nvPr/>
        </p:nvSpPr>
        <p:spPr>
          <a:xfrm>
            <a:off x="8000971" y="3604595"/>
            <a:ext cx="4085013"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10" name="TextBox 9"/>
          <p:cNvSpPr txBox="1"/>
          <p:nvPr/>
        </p:nvSpPr>
        <p:spPr>
          <a:xfrm>
            <a:off x="650958" y="5671931"/>
            <a:ext cx="933910" cy="369460"/>
          </a:xfrm>
          <a:prstGeom prst="rect">
            <a:avLst/>
          </a:prstGeom>
          <a:noFill/>
        </p:spPr>
        <p:txBody>
          <a:bodyPr wrap="none" rtlCol="0">
            <a:spAutoFit/>
          </a:bodyPr>
          <a:lstStyle/>
          <a:p>
            <a:r>
              <a:rPr lang="es-AR" sz="1801" dirty="0"/>
              <a:t>Country</a:t>
            </a:r>
            <a:endParaRPr lang="en-US" sz="1801" dirty="0"/>
          </a:p>
        </p:txBody>
      </p:sp>
      <p:sp>
        <p:nvSpPr>
          <p:cNvPr id="11" name="TextBox 10"/>
          <p:cNvSpPr txBox="1"/>
          <p:nvPr/>
        </p:nvSpPr>
        <p:spPr>
          <a:xfrm>
            <a:off x="3923350" y="6448913"/>
            <a:ext cx="933910" cy="369460"/>
          </a:xfrm>
          <a:prstGeom prst="rect">
            <a:avLst/>
          </a:prstGeom>
          <a:noFill/>
        </p:spPr>
        <p:txBody>
          <a:bodyPr wrap="none" rtlCol="0">
            <a:spAutoFit/>
          </a:bodyPr>
          <a:lstStyle/>
          <a:p>
            <a:r>
              <a:rPr lang="es-AR" sz="1801" dirty="0"/>
              <a:t>Country</a:t>
            </a:r>
            <a:endParaRPr lang="en-US" sz="1801" dirty="0"/>
          </a:p>
        </p:txBody>
      </p:sp>
      <p:sp>
        <p:nvSpPr>
          <p:cNvPr id="12" name="TextBox 11"/>
          <p:cNvSpPr txBox="1"/>
          <p:nvPr/>
        </p:nvSpPr>
        <p:spPr>
          <a:xfrm>
            <a:off x="7283787" y="6448913"/>
            <a:ext cx="933910" cy="369460"/>
          </a:xfrm>
          <a:prstGeom prst="rect">
            <a:avLst/>
          </a:prstGeom>
          <a:noFill/>
        </p:spPr>
        <p:txBody>
          <a:bodyPr wrap="none" rtlCol="0">
            <a:spAutoFit/>
          </a:bodyPr>
          <a:lstStyle/>
          <a:p>
            <a:r>
              <a:rPr lang="es-AR" sz="1801" dirty="0"/>
              <a:t>Country</a:t>
            </a:r>
            <a:endParaRPr lang="en-US" sz="1801" dirty="0"/>
          </a:p>
        </p:txBody>
      </p:sp>
      <p:sp>
        <p:nvSpPr>
          <p:cNvPr id="13" name="TextBox 12"/>
          <p:cNvSpPr txBox="1"/>
          <p:nvPr/>
        </p:nvSpPr>
        <p:spPr>
          <a:xfrm>
            <a:off x="10335590" y="4928587"/>
            <a:ext cx="933910" cy="369460"/>
          </a:xfrm>
          <a:prstGeom prst="rect">
            <a:avLst/>
          </a:prstGeom>
          <a:noFill/>
        </p:spPr>
        <p:txBody>
          <a:bodyPr wrap="none" rtlCol="0">
            <a:spAutoFit/>
          </a:bodyPr>
          <a:lstStyle/>
          <a:p>
            <a:r>
              <a:rPr lang="es-AR" sz="1801" dirty="0"/>
              <a:t>Country</a:t>
            </a:r>
            <a:endParaRPr lang="en-US" sz="1801" dirty="0"/>
          </a:p>
        </p:txBody>
      </p:sp>
      <p:pic>
        <p:nvPicPr>
          <p:cNvPr id="15" name="Picture 14"/>
          <p:cNvPicPr>
            <a:picLocks noChangeAspect="1"/>
          </p:cNvPicPr>
          <p:nvPr/>
        </p:nvPicPr>
        <p:blipFill>
          <a:blip r:embed="rId2"/>
          <a:stretch>
            <a:fillRect/>
          </a:stretch>
        </p:blipFill>
        <p:spPr>
          <a:xfrm>
            <a:off x="650959" y="4683856"/>
            <a:ext cx="544919" cy="544919"/>
          </a:xfrm>
          <a:prstGeom prst="rect">
            <a:avLst/>
          </a:prstGeom>
        </p:spPr>
      </p:pic>
      <p:pic>
        <p:nvPicPr>
          <p:cNvPr id="17" name="Picture 16"/>
          <p:cNvPicPr>
            <a:picLocks noChangeAspect="1"/>
          </p:cNvPicPr>
          <p:nvPr/>
        </p:nvPicPr>
        <p:blipFill>
          <a:blip r:embed="rId2"/>
          <a:stretch>
            <a:fillRect/>
          </a:stretch>
        </p:blipFill>
        <p:spPr>
          <a:xfrm>
            <a:off x="3834840" y="5421081"/>
            <a:ext cx="544919" cy="544919"/>
          </a:xfrm>
          <a:prstGeom prst="rect">
            <a:avLst/>
          </a:prstGeom>
        </p:spPr>
      </p:pic>
      <p:pic>
        <p:nvPicPr>
          <p:cNvPr id="18" name="Picture 17"/>
          <p:cNvPicPr>
            <a:picLocks noChangeAspect="1"/>
          </p:cNvPicPr>
          <p:nvPr/>
        </p:nvPicPr>
        <p:blipFill>
          <a:blip r:embed="rId2"/>
          <a:stretch>
            <a:fillRect/>
          </a:stretch>
        </p:blipFill>
        <p:spPr>
          <a:xfrm>
            <a:off x="6806065" y="5447586"/>
            <a:ext cx="544919" cy="544919"/>
          </a:xfrm>
          <a:prstGeom prst="rect">
            <a:avLst/>
          </a:prstGeom>
        </p:spPr>
      </p:pic>
      <p:pic>
        <p:nvPicPr>
          <p:cNvPr id="19" name="Picture 18"/>
          <p:cNvPicPr>
            <a:picLocks noChangeAspect="1"/>
          </p:cNvPicPr>
          <p:nvPr/>
        </p:nvPicPr>
        <p:blipFill>
          <a:blip r:embed="rId2"/>
          <a:stretch>
            <a:fillRect/>
          </a:stretch>
        </p:blipFill>
        <p:spPr>
          <a:xfrm>
            <a:off x="8249025" y="3915232"/>
            <a:ext cx="544919" cy="544919"/>
          </a:xfrm>
          <a:prstGeom prst="rect">
            <a:avLst/>
          </a:prstGeom>
        </p:spPr>
      </p:pic>
      <p:pic>
        <p:nvPicPr>
          <p:cNvPr id="16" name="Picture 15"/>
          <p:cNvPicPr>
            <a:picLocks noChangeAspect="1"/>
          </p:cNvPicPr>
          <p:nvPr/>
        </p:nvPicPr>
        <p:blipFill>
          <a:blip r:embed="rId3"/>
          <a:stretch>
            <a:fillRect/>
          </a:stretch>
        </p:blipFill>
        <p:spPr>
          <a:xfrm>
            <a:off x="4784827" y="1483875"/>
            <a:ext cx="950708" cy="950708"/>
          </a:xfrm>
          <a:prstGeom prst="rect">
            <a:avLst/>
          </a:prstGeom>
        </p:spPr>
      </p:pic>
      <p:sp>
        <p:nvSpPr>
          <p:cNvPr id="20" name="TextBox 19"/>
          <p:cNvSpPr txBox="1"/>
          <p:nvPr/>
        </p:nvSpPr>
        <p:spPr>
          <a:xfrm>
            <a:off x="5521117" y="1783788"/>
            <a:ext cx="2120638" cy="646587"/>
          </a:xfrm>
          <a:prstGeom prst="rect">
            <a:avLst/>
          </a:prstGeom>
          <a:noFill/>
        </p:spPr>
        <p:txBody>
          <a:bodyPr wrap="square" rtlCol="0">
            <a:spAutoFit/>
          </a:bodyPr>
          <a:lstStyle/>
          <a:p>
            <a:r>
              <a:rPr lang="es-AR" sz="1801" b="1" dirty="0" err="1"/>
              <a:t>Multinational’s</a:t>
            </a:r>
            <a:r>
              <a:rPr lang="es-AR" sz="1801" b="1" dirty="0"/>
              <a:t> </a:t>
            </a:r>
            <a:r>
              <a:rPr lang="es-AR" sz="1801" b="1" dirty="0" err="1"/>
              <a:t>headquarters</a:t>
            </a:r>
            <a:endParaRPr lang="en-US" sz="1801" b="1" dirty="0"/>
          </a:p>
        </p:txBody>
      </p:sp>
      <p:sp>
        <p:nvSpPr>
          <p:cNvPr id="23" name="TextBox 22"/>
          <p:cNvSpPr txBox="1"/>
          <p:nvPr/>
        </p:nvSpPr>
        <p:spPr>
          <a:xfrm>
            <a:off x="4364310" y="5388739"/>
            <a:ext cx="1769090" cy="646587"/>
          </a:xfrm>
          <a:prstGeom prst="rect">
            <a:avLst/>
          </a:prstGeom>
          <a:noFill/>
        </p:spPr>
        <p:txBody>
          <a:bodyPr wrap="square" rtlCol="0">
            <a:spAutoFit/>
          </a:bodyPr>
          <a:lstStyle/>
          <a:p>
            <a:r>
              <a:rPr lang="es-AR" sz="1801" b="1" dirty="0" err="1"/>
              <a:t>Multinational’s</a:t>
            </a:r>
            <a:r>
              <a:rPr lang="es-AR" sz="1801" b="1" dirty="0"/>
              <a:t> </a:t>
            </a:r>
            <a:r>
              <a:rPr lang="es-AR" sz="1801" b="1" dirty="0" err="1"/>
              <a:t>subsidiary</a:t>
            </a:r>
            <a:endParaRPr lang="en-US" sz="1801" b="1" dirty="0"/>
          </a:p>
        </p:txBody>
      </p:sp>
      <p:sp>
        <p:nvSpPr>
          <p:cNvPr id="24" name="TextBox 23"/>
          <p:cNvSpPr txBox="1"/>
          <p:nvPr/>
        </p:nvSpPr>
        <p:spPr>
          <a:xfrm>
            <a:off x="7283787" y="5402716"/>
            <a:ext cx="1769090" cy="646587"/>
          </a:xfrm>
          <a:prstGeom prst="rect">
            <a:avLst/>
          </a:prstGeom>
          <a:noFill/>
        </p:spPr>
        <p:txBody>
          <a:bodyPr wrap="square" rtlCol="0">
            <a:spAutoFit/>
          </a:bodyPr>
          <a:lstStyle/>
          <a:p>
            <a:r>
              <a:rPr lang="es-AR" sz="1801" b="1" dirty="0" err="1"/>
              <a:t>Multinational’s</a:t>
            </a:r>
            <a:r>
              <a:rPr lang="es-AR" sz="1801" b="1" dirty="0"/>
              <a:t> </a:t>
            </a:r>
            <a:r>
              <a:rPr lang="es-AR" sz="1801" b="1" dirty="0" err="1"/>
              <a:t>subsidiary</a:t>
            </a:r>
            <a:endParaRPr lang="en-US" sz="1801" b="1" dirty="0"/>
          </a:p>
        </p:txBody>
      </p:sp>
      <p:sp>
        <p:nvSpPr>
          <p:cNvPr id="25" name="TextBox 24"/>
          <p:cNvSpPr txBox="1"/>
          <p:nvPr/>
        </p:nvSpPr>
        <p:spPr>
          <a:xfrm>
            <a:off x="8763046" y="3853574"/>
            <a:ext cx="1769090" cy="646587"/>
          </a:xfrm>
          <a:prstGeom prst="rect">
            <a:avLst/>
          </a:prstGeom>
          <a:noFill/>
        </p:spPr>
        <p:txBody>
          <a:bodyPr wrap="square" rtlCol="0">
            <a:spAutoFit/>
          </a:bodyPr>
          <a:lstStyle/>
          <a:p>
            <a:r>
              <a:rPr lang="es-AR" sz="1801" b="1" dirty="0" err="1"/>
              <a:t>Multinational’s</a:t>
            </a:r>
            <a:r>
              <a:rPr lang="es-AR" sz="1801" b="1" dirty="0"/>
              <a:t> </a:t>
            </a:r>
            <a:r>
              <a:rPr lang="es-AR" sz="1801" b="1" dirty="0" err="1"/>
              <a:t>subsidiary</a:t>
            </a:r>
            <a:endParaRPr lang="en-US" sz="1801" b="1" dirty="0"/>
          </a:p>
        </p:txBody>
      </p:sp>
      <p:cxnSp>
        <p:nvCxnSpPr>
          <p:cNvPr id="26" name="Straight Arrow Connector 25"/>
          <p:cNvCxnSpPr/>
          <p:nvPr/>
        </p:nvCxnSpPr>
        <p:spPr>
          <a:xfrm flipH="1">
            <a:off x="1060175" y="2531166"/>
            <a:ext cx="3233531" cy="2051276"/>
          </a:xfrm>
          <a:prstGeom prst="straightConnector1">
            <a:avLst/>
          </a:prstGeom>
          <a:ln w="28575">
            <a:solidFill>
              <a:schemeClr val="tx1"/>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04" y="-10636"/>
            <a:ext cx="11873948" cy="1754326"/>
          </a:xfrm>
          <a:prstGeom prst="rect">
            <a:avLst/>
          </a:prstGeom>
          <a:noFill/>
        </p:spPr>
        <p:txBody>
          <a:bodyPr wrap="square" rtlCol="0">
            <a:spAutoFit/>
          </a:bodyPr>
          <a:lstStyle/>
          <a:p>
            <a:r>
              <a:rPr lang="en-US" dirty="0"/>
              <a:t>Any tax authority suffering from transfer mispricing (profit shifting and tax avoidance) by a multinational may only challenge intra-group transactions in case it can prove that these transactions do not comply with the arm’s length principle (transactions that would take place with independent unrelated parties). However, for a tax authority it is often very hard to challenge a specific transaction, for instance because there is no data on similar transactions with unrelated parties to compare both of them. In addition, the tax authority has no idea of the operations and transactions of that multinational in other countries (the dashed arrows).</a:t>
            </a:r>
          </a:p>
        </p:txBody>
      </p:sp>
      <p:sp>
        <p:nvSpPr>
          <p:cNvPr id="29" name="TextBox 28"/>
          <p:cNvSpPr txBox="1"/>
          <p:nvPr/>
        </p:nvSpPr>
        <p:spPr>
          <a:xfrm>
            <a:off x="1144193" y="4611757"/>
            <a:ext cx="1769090" cy="646587"/>
          </a:xfrm>
          <a:prstGeom prst="rect">
            <a:avLst/>
          </a:prstGeom>
          <a:noFill/>
        </p:spPr>
        <p:txBody>
          <a:bodyPr wrap="square" rtlCol="0">
            <a:spAutoFit/>
          </a:bodyPr>
          <a:lstStyle/>
          <a:p>
            <a:r>
              <a:rPr lang="es-AR" sz="1801" b="1" dirty="0" err="1"/>
              <a:t>Multinational’s</a:t>
            </a:r>
            <a:r>
              <a:rPr lang="es-AR" sz="1801" b="1" dirty="0"/>
              <a:t> </a:t>
            </a:r>
            <a:r>
              <a:rPr lang="es-AR" sz="1801" b="1" dirty="0" err="1"/>
              <a:t>subsidiary</a:t>
            </a:r>
            <a:endParaRPr lang="en-US" sz="1801" b="1" dirty="0"/>
          </a:p>
        </p:txBody>
      </p:sp>
      <p:sp>
        <p:nvSpPr>
          <p:cNvPr id="30" name="TextBox 29"/>
          <p:cNvSpPr txBox="1"/>
          <p:nvPr/>
        </p:nvSpPr>
        <p:spPr>
          <a:xfrm>
            <a:off x="5666445" y="2740680"/>
            <a:ext cx="933910" cy="369460"/>
          </a:xfrm>
          <a:prstGeom prst="rect">
            <a:avLst/>
          </a:prstGeom>
          <a:noFill/>
        </p:spPr>
        <p:txBody>
          <a:bodyPr wrap="none" rtlCol="0">
            <a:spAutoFit/>
          </a:bodyPr>
          <a:lstStyle/>
          <a:p>
            <a:r>
              <a:rPr lang="es-AR" sz="1801" dirty="0"/>
              <a:t>Country</a:t>
            </a:r>
            <a:endParaRPr lang="en-US" sz="1801" dirty="0"/>
          </a:p>
        </p:txBody>
      </p:sp>
      <p:cxnSp>
        <p:nvCxnSpPr>
          <p:cNvPr id="28" name="Straight Arrow Connector 27"/>
          <p:cNvCxnSpPr/>
          <p:nvPr/>
        </p:nvCxnSpPr>
        <p:spPr>
          <a:xfrm flipH="1">
            <a:off x="4234862" y="2583279"/>
            <a:ext cx="1013996" cy="2645493"/>
          </a:xfrm>
          <a:prstGeom prst="straightConnector1">
            <a:avLst/>
          </a:prstGeom>
          <a:ln w="28575">
            <a:solidFill>
              <a:schemeClr val="tx1"/>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5464182" y="2578816"/>
            <a:ext cx="1457289" cy="2809925"/>
          </a:xfrm>
          <a:prstGeom prst="straightConnector1">
            <a:avLst/>
          </a:prstGeom>
          <a:ln w="28575">
            <a:solidFill>
              <a:schemeClr val="tx1"/>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5792709" y="2472348"/>
            <a:ext cx="2296069" cy="1475988"/>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flipV="1">
            <a:off x="1547427" y="5348043"/>
            <a:ext cx="2076459" cy="408734"/>
          </a:xfrm>
          <a:prstGeom prst="straightConnector1">
            <a:avLst/>
          </a:prstGeom>
          <a:ln w="28575">
            <a:solidFill>
              <a:schemeClr val="tx1"/>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7473620" y="4656571"/>
            <a:ext cx="949920" cy="708331"/>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H="1">
            <a:off x="5590421" y="5833132"/>
            <a:ext cx="1176530" cy="0"/>
          </a:xfrm>
          <a:prstGeom prst="straightConnector1">
            <a:avLst/>
          </a:prstGeom>
          <a:ln w="28575">
            <a:solidFill>
              <a:schemeClr val="tx1"/>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H="1">
            <a:off x="4912032" y="4572007"/>
            <a:ext cx="3305664" cy="776037"/>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H="1">
            <a:off x="2723162" y="4327271"/>
            <a:ext cx="5445172" cy="409132"/>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pic>
        <p:nvPicPr>
          <p:cNvPr id="40" name="Picture 39"/>
          <p:cNvPicPr>
            <a:picLocks noChangeAspect="1"/>
          </p:cNvPicPr>
          <p:nvPr/>
        </p:nvPicPr>
        <p:blipFill>
          <a:blip r:embed="rId4"/>
          <a:stretch>
            <a:fillRect/>
          </a:stretch>
        </p:blipFill>
        <p:spPr>
          <a:xfrm>
            <a:off x="11164487" y="3655677"/>
            <a:ext cx="697017" cy="697017"/>
          </a:xfrm>
          <a:prstGeom prst="rect">
            <a:avLst/>
          </a:prstGeom>
        </p:spPr>
      </p:pic>
      <p:sp>
        <p:nvSpPr>
          <p:cNvPr id="41" name="TextBox 40"/>
          <p:cNvSpPr txBox="1"/>
          <p:nvPr/>
        </p:nvSpPr>
        <p:spPr>
          <a:xfrm>
            <a:off x="10628451" y="4370351"/>
            <a:ext cx="1769090" cy="369460"/>
          </a:xfrm>
          <a:prstGeom prst="rect">
            <a:avLst/>
          </a:prstGeom>
          <a:noFill/>
        </p:spPr>
        <p:txBody>
          <a:bodyPr wrap="square" rtlCol="0">
            <a:spAutoFit/>
          </a:bodyPr>
          <a:lstStyle/>
          <a:p>
            <a:r>
              <a:rPr lang="es-AR" sz="1801" b="1" dirty="0" err="1"/>
              <a:t>Tax</a:t>
            </a:r>
            <a:r>
              <a:rPr lang="es-AR" sz="1801" b="1" dirty="0"/>
              <a:t> </a:t>
            </a:r>
            <a:r>
              <a:rPr lang="es-AR" sz="1801" b="1" dirty="0" err="1"/>
              <a:t>authority</a:t>
            </a:r>
            <a:endParaRPr lang="en-US" sz="1801" b="1" dirty="0"/>
          </a:p>
        </p:txBody>
      </p:sp>
    </p:spTree>
    <p:extLst>
      <p:ext uri="{BB962C8B-B14F-4D97-AF65-F5344CB8AC3E}">
        <p14:creationId xmlns:p14="http://schemas.microsoft.com/office/powerpoint/2010/main" val="908284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08909" y="3475025"/>
            <a:ext cx="2531164"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9" name="TextBox 8"/>
          <p:cNvSpPr txBox="1"/>
          <p:nvPr/>
        </p:nvSpPr>
        <p:spPr>
          <a:xfrm>
            <a:off x="3865883" y="3565697"/>
            <a:ext cx="1253292" cy="369460"/>
          </a:xfrm>
          <a:prstGeom prst="rect">
            <a:avLst/>
          </a:prstGeom>
          <a:noFill/>
        </p:spPr>
        <p:txBody>
          <a:bodyPr wrap="none" rtlCol="0">
            <a:spAutoFit/>
          </a:bodyPr>
          <a:lstStyle/>
          <a:p>
            <a:r>
              <a:rPr lang="es-AR" sz="1801" b="1" dirty="0"/>
              <a:t>Master File</a:t>
            </a:r>
            <a:endParaRPr lang="en-US" sz="1801" b="1" dirty="0"/>
          </a:p>
        </p:txBody>
      </p:sp>
      <p:pic>
        <p:nvPicPr>
          <p:cNvPr id="16" name="Picture 15"/>
          <p:cNvPicPr>
            <a:picLocks noChangeAspect="1"/>
          </p:cNvPicPr>
          <p:nvPr/>
        </p:nvPicPr>
        <p:blipFill>
          <a:blip r:embed="rId2"/>
          <a:stretch>
            <a:fillRect/>
          </a:stretch>
        </p:blipFill>
        <p:spPr>
          <a:xfrm>
            <a:off x="145087" y="3594211"/>
            <a:ext cx="950708" cy="950708"/>
          </a:xfrm>
          <a:prstGeom prst="rect">
            <a:avLst/>
          </a:prstGeom>
        </p:spPr>
      </p:pic>
      <p:sp>
        <p:nvSpPr>
          <p:cNvPr id="20" name="TextBox 19"/>
          <p:cNvSpPr txBox="1"/>
          <p:nvPr/>
        </p:nvSpPr>
        <p:spPr>
          <a:xfrm>
            <a:off x="881375" y="3894122"/>
            <a:ext cx="2120638" cy="646587"/>
          </a:xfrm>
          <a:prstGeom prst="rect">
            <a:avLst/>
          </a:prstGeom>
          <a:noFill/>
        </p:spPr>
        <p:txBody>
          <a:bodyPr wrap="square" rtlCol="0">
            <a:spAutoFit/>
          </a:bodyPr>
          <a:lstStyle/>
          <a:p>
            <a:r>
              <a:rPr lang="es-AR" sz="1801" b="1" dirty="0" err="1"/>
              <a:t>Multinational’s</a:t>
            </a:r>
            <a:r>
              <a:rPr lang="es-AR" sz="1801" b="1" dirty="0"/>
              <a:t> </a:t>
            </a:r>
            <a:r>
              <a:rPr lang="es-AR" sz="1801" b="1" dirty="0" err="1"/>
              <a:t>headquarters</a:t>
            </a:r>
            <a:endParaRPr lang="en-US" sz="1801" b="1" dirty="0"/>
          </a:p>
        </p:txBody>
      </p:sp>
      <p:sp>
        <p:nvSpPr>
          <p:cNvPr id="27" name="TextBox 26"/>
          <p:cNvSpPr txBox="1"/>
          <p:nvPr/>
        </p:nvSpPr>
        <p:spPr>
          <a:xfrm>
            <a:off x="55898" y="-966"/>
            <a:ext cx="11794436" cy="2308324"/>
          </a:xfrm>
          <a:prstGeom prst="rect">
            <a:avLst/>
          </a:prstGeom>
          <a:noFill/>
        </p:spPr>
        <p:txBody>
          <a:bodyPr wrap="square" rtlCol="0">
            <a:spAutoFit/>
          </a:bodyPr>
          <a:lstStyle/>
          <a:p>
            <a:r>
              <a:rPr lang="en-US" dirty="0"/>
              <a:t>BEPS Action 13 tries to tackle transfer mispricing (profit shifting and tax avoidance) by increasing transparency by requiring very large multinationals to produce and file 3 documents: a Master file (describing the whole multinational), a Local file (describing the specific subsidiary’s transactions) and the Country-by-Country Report or </a:t>
            </a:r>
            <a:r>
              <a:rPr lang="en-US" dirty="0" err="1"/>
              <a:t>CbC</a:t>
            </a:r>
            <a:r>
              <a:rPr lang="en-US" dirty="0"/>
              <a:t> Report (a map showing each country where multinationals have operations and how many assets, employees, profits and taxes, etc. are in each country). </a:t>
            </a:r>
          </a:p>
          <a:p>
            <a:r>
              <a:rPr lang="en-US" dirty="0"/>
              <a:t>Both the Master file and </a:t>
            </a:r>
            <a:r>
              <a:rPr lang="en-US" dirty="0" err="1"/>
              <a:t>CbC</a:t>
            </a:r>
            <a:r>
              <a:rPr lang="en-US" dirty="0"/>
              <a:t> Report are produced by the headquarter. The local file is produced by each subsidiary. The Master and Local files are filed directly by each subsidiary to their domestic tax authority. The </a:t>
            </a:r>
            <a:r>
              <a:rPr lang="en-US" dirty="0" err="1"/>
              <a:t>CbC</a:t>
            </a:r>
            <a:r>
              <a:rPr lang="en-US" dirty="0"/>
              <a:t> Report however is exchanged among countries under specific conditions, and it could </a:t>
            </a:r>
            <a:r>
              <a:rPr lang="en-US" u="sng" dirty="0"/>
              <a:t>eventually</a:t>
            </a:r>
            <a:r>
              <a:rPr lang="en-US" dirty="0"/>
              <a:t> be directly filed by the local subsidiary to its domestic tax authority.</a:t>
            </a:r>
          </a:p>
        </p:txBody>
      </p:sp>
      <p:sp>
        <p:nvSpPr>
          <p:cNvPr id="29" name="Rectangle 28"/>
          <p:cNvSpPr/>
          <p:nvPr/>
        </p:nvSpPr>
        <p:spPr>
          <a:xfrm>
            <a:off x="6537088" y="2914398"/>
            <a:ext cx="5511307" cy="251899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pic>
        <p:nvPicPr>
          <p:cNvPr id="31" name="Picture 30"/>
          <p:cNvPicPr>
            <a:picLocks noChangeAspect="1"/>
          </p:cNvPicPr>
          <p:nvPr/>
        </p:nvPicPr>
        <p:blipFill>
          <a:blip r:embed="rId3"/>
          <a:stretch>
            <a:fillRect/>
          </a:stretch>
        </p:blipFill>
        <p:spPr>
          <a:xfrm>
            <a:off x="7050913" y="3781067"/>
            <a:ext cx="544919" cy="544919"/>
          </a:xfrm>
          <a:prstGeom prst="rect">
            <a:avLst/>
          </a:prstGeom>
        </p:spPr>
      </p:pic>
      <p:sp>
        <p:nvSpPr>
          <p:cNvPr id="32" name="TextBox 31"/>
          <p:cNvSpPr txBox="1"/>
          <p:nvPr/>
        </p:nvSpPr>
        <p:spPr>
          <a:xfrm>
            <a:off x="6557441" y="4444465"/>
            <a:ext cx="1769090" cy="646587"/>
          </a:xfrm>
          <a:prstGeom prst="rect">
            <a:avLst/>
          </a:prstGeom>
          <a:noFill/>
        </p:spPr>
        <p:txBody>
          <a:bodyPr wrap="square" rtlCol="0">
            <a:spAutoFit/>
          </a:bodyPr>
          <a:lstStyle/>
          <a:p>
            <a:r>
              <a:rPr lang="es-AR" sz="1801" b="1" dirty="0" err="1"/>
              <a:t>Multinational’s</a:t>
            </a:r>
            <a:r>
              <a:rPr lang="es-AR" sz="1801" b="1" dirty="0"/>
              <a:t> </a:t>
            </a:r>
            <a:r>
              <a:rPr lang="es-AR" sz="1801" b="1" dirty="0" err="1"/>
              <a:t>subsidiary</a:t>
            </a:r>
            <a:endParaRPr lang="en-US" sz="1801" b="1" dirty="0"/>
          </a:p>
        </p:txBody>
      </p:sp>
      <p:pic>
        <p:nvPicPr>
          <p:cNvPr id="33" name="Picture 32"/>
          <p:cNvPicPr>
            <a:picLocks noChangeAspect="1"/>
          </p:cNvPicPr>
          <p:nvPr/>
        </p:nvPicPr>
        <p:blipFill>
          <a:blip r:embed="rId4"/>
          <a:stretch>
            <a:fillRect/>
          </a:stretch>
        </p:blipFill>
        <p:spPr>
          <a:xfrm>
            <a:off x="10976567" y="3525924"/>
            <a:ext cx="697017" cy="697017"/>
          </a:xfrm>
          <a:prstGeom prst="rect">
            <a:avLst/>
          </a:prstGeom>
        </p:spPr>
      </p:pic>
      <p:sp>
        <p:nvSpPr>
          <p:cNvPr id="34" name="TextBox 33"/>
          <p:cNvSpPr txBox="1"/>
          <p:nvPr/>
        </p:nvSpPr>
        <p:spPr>
          <a:xfrm>
            <a:off x="10570852" y="4221093"/>
            <a:ext cx="1769090" cy="369460"/>
          </a:xfrm>
          <a:prstGeom prst="rect">
            <a:avLst/>
          </a:prstGeom>
          <a:noFill/>
        </p:spPr>
        <p:txBody>
          <a:bodyPr wrap="square" rtlCol="0">
            <a:spAutoFit/>
          </a:bodyPr>
          <a:lstStyle/>
          <a:p>
            <a:r>
              <a:rPr lang="es-AR" sz="1801" b="1" dirty="0" err="1"/>
              <a:t>Tax</a:t>
            </a:r>
            <a:r>
              <a:rPr lang="es-AR" sz="1801" b="1" dirty="0"/>
              <a:t> </a:t>
            </a:r>
            <a:r>
              <a:rPr lang="es-AR" sz="1801" b="1" dirty="0" err="1"/>
              <a:t>authority</a:t>
            </a:r>
            <a:endParaRPr lang="en-US" sz="1801" b="1" dirty="0"/>
          </a:p>
        </p:txBody>
      </p:sp>
      <p:sp>
        <p:nvSpPr>
          <p:cNvPr id="35" name="TextBox 34"/>
          <p:cNvSpPr txBox="1"/>
          <p:nvPr/>
        </p:nvSpPr>
        <p:spPr>
          <a:xfrm>
            <a:off x="3706021" y="5045722"/>
            <a:ext cx="1332933" cy="369460"/>
          </a:xfrm>
          <a:prstGeom prst="rect">
            <a:avLst/>
          </a:prstGeom>
          <a:noFill/>
        </p:spPr>
        <p:txBody>
          <a:bodyPr wrap="square" rtlCol="0">
            <a:spAutoFit/>
          </a:bodyPr>
          <a:lstStyle/>
          <a:p>
            <a:r>
              <a:rPr lang="es-AR" sz="1801" b="1" dirty="0" err="1"/>
              <a:t>CbC</a:t>
            </a:r>
            <a:r>
              <a:rPr lang="es-AR" sz="1801" b="1" dirty="0"/>
              <a:t> </a:t>
            </a:r>
            <a:r>
              <a:rPr lang="es-AR" sz="1801" b="1" dirty="0" err="1"/>
              <a:t>Report</a:t>
            </a:r>
            <a:endParaRPr lang="en-US" sz="1801" b="1" dirty="0"/>
          </a:p>
        </p:txBody>
      </p:sp>
      <p:pic>
        <p:nvPicPr>
          <p:cNvPr id="36" name="Picture 35"/>
          <p:cNvPicPr>
            <a:picLocks noChangeAspect="1"/>
          </p:cNvPicPr>
          <p:nvPr/>
        </p:nvPicPr>
        <p:blipFill>
          <a:blip r:embed="rId5"/>
          <a:stretch>
            <a:fillRect/>
          </a:stretch>
        </p:blipFill>
        <p:spPr>
          <a:xfrm>
            <a:off x="4040280" y="4442474"/>
            <a:ext cx="589755" cy="589755"/>
          </a:xfrm>
          <a:prstGeom prst="rect">
            <a:avLst/>
          </a:prstGeom>
        </p:spPr>
      </p:pic>
      <p:pic>
        <p:nvPicPr>
          <p:cNvPr id="2" name="Picture 1"/>
          <p:cNvPicPr>
            <a:picLocks noChangeAspect="1"/>
          </p:cNvPicPr>
          <p:nvPr/>
        </p:nvPicPr>
        <p:blipFill>
          <a:blip r:embed="rId6"/>
          <a:stretch>
            <a:fillRect/>
          </a:stretch>
        </p:blipFill>
        <p:spPr>
          <a:xfrm>
            <a:off x="8921687" y="4515354"/>
            <a:ext cx="575442" cy="575442"/>
          </a:xfrm>
          <a:prstGeom prst="rect">
            <a:avLst/>
          </a:prstGeom>
        </p:spPr>
      </p:pic>
      <p:pic>
        <p:nvPicPr>
          <p:cNvPr id="14" name="Picture 13"/>
          <p:cNvPicPr>
            <a:picLocks noChangeAspect="1"/>
          </p:cNvPicPr>
          <p:nvPr/>
        </p:nvPicPr>
        <p:blipFill>
          <a:blip r:embed="rId7"/>
          <a:stretch>
            <a:fillRect/>
          </a:stretch>
        </p:blipFill>
        <p:spPr>
          <a:xfrm>
            <a:off x="4147525" y="2984730"/>
            <a:ext cx="580967" cy="580967"/>
          </a:xfrm>
          <a:prstGeom prst="rect">
            <a:avLst/>
          </a:prstGeom>
        </p:spPr>
      </p:pic>
      <p:sp>
        <p:nvSpPr>
          <p:cNvPr id="44" name="TextBox 43"/>
          <p:cNvSpPr txBox="1"/>
          <p:nvPr/>
        </p:nvSpPr>
        <p:spPr>
          <a:xfrm>
            <a:off x="8764263" y="5077427"/>
            <a:ext cx="1058560" cy="369460"/>
          </a:xfrm>
          <a:prstGeom prst="rect">
            <a:avLst/>
          </a:prstGeom>
          <a:noFill/>
        </p:spPr>
        <p:txBody>
          <a:bodyPr wrap="none" rtlCol="0">
            <a:spAutoFit/>
          </a:bodyPr>
          <a:lstStyle/>
          <a:p>
            <a:r>
              <a:rPr lang="es-AR" sz="1801" b="1" dirty="0"/>
              <a:t>Local File</a:t>
            </a:r>
            <a:endParaRPr lang="en-US" sz="1801" b="1" dirty="0"/>
          </a:p>
        </p:txBody>
      </p:sp>
      <p:sp>
        <p:nvSpPr>
          <p:cNvPr id="45" name="TextBox 44"/>
          <p:cNvSpPr txBox="1"/>
          <p:nvPr/>
        </p:nvSpPr>
        <p:spPr>
          <a:xfrm>
            <a:off x="10858119" y="5473265"/>
            <a:ext cx="933910" cy="369460"/>
          </a:xfrm>
          <a:prstGeom prst="rect">
            <a:avLst/>
          </a:prstGeom>
          <a:noFill/>
        </p:spPr>
        <p:txBody>
          <a:bodyPr wrap="none" rtlCol="0">
            <a:spAutoFit/>
          </a:bodyPr>
          <a:lstStyle/>
          <a:p>
            <a:r>
              <a:rPr lang="es-AR" sz="1801" dirty="0"/>
              <a:t>Country</a:t>
            </a:r>
            <a:endParaRPr lang="en-US" sz="1801" dirty="0"/>
          </a:p>
        </p:txBody>
      </p:sp>
      <p:cxnSp>
        <p:nvCxnSpPr>
          <p:cNvPr id="49" name="Straight Arrow Connector 48"/>
          <p:cNvCxnSpPr/>
          <p:nvPr/>
        </p:nvCxnSpPr>
        <p:spPr>
          <a:xfrm flipV="1">
            <a:off x="2609165" y="3275213"/>
            <a:ext cx="1409449" cy="80941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8636857" y="3766136"/>
            <a:ext cx="1253292" cy="369460"/>
          </a:xfrm>
          <a:prstGeom prst="rect">
            <a:avLst/>
          </a:prstGeom>
          <a:noFill/>
        </p:spPr>
        <p:txBody>
          <a:bodyPr wrap="none" rtlCol="0">
            <a:spAutoFit/>
          </a:bodyPr>
          <a:lstStyle/>
          <a:p>
            <a:r>
              <a:rPr lang="es-AR" sz="1801" b="1" dirty="0"/>
              <a:t>Master File</a:t>
            </a:r>
            <a:endParaRPr lang="en-US" sz="1801" b="1" dirty="0"/>
          </a:p>
        </p:txBody>
      </p:sp>
      <p:pic>
        <p:nvPicPr>
          <p:cNvPr id="51" name="Picture 50"/>
          <p:cNvPicPr>
            <a:picLocks noChangeAspect="1"/>
          </p:cNvPicPr>
          <p:nvPr/>
        </p:nvPicPr>
        <p:blipFill>
          <a:blip r:embed="rId7"/>
          <a:stretch>
            <a:fillRect/>
          </a:stretch>
        </p:blipFill>
        <p:spPr>
          <a:xfrm>
            <a:off x="8923335" y="3252965"/>
            <a:ext cx="580967" cy="580967"/>
          </a:xfrm>
          <a:prstGeom prst="rect">
            <a:avLst/>
          </a:prstGeom>
        </p:spPr>
      </p:pic>
      <p:cxnSp>
        <p:nvCxnSpPr>
          <p:cNvPr id="53" name="Straight Arrow Connector 52"/>
          <p:cNvCxnSpPr/>
          <p:nvPr/>
        </p:nvCxnSpPr>
        <p:spPr>
          <a:xfrm>
            <a:off x="2627934" y="4084625"/>
            <a:ext cx="1373582" cy="6096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rot="1432797">
            <a:off x="2757550" y="4371274"/>
            <a:ext cx="1380702" cy="369460"/>
          </a:xfrm>
          <a:prstGeom prst="rect">
            <a:avLst/>
          </a:prstGeom>
          <a:noFill/>
        </p:spPr>
        <p:txBody>
          <a:bodyPr wrap="square" rtlCol="0">
            <a:spAutoFit/>
          </a:bodyPr>
          <a:lstStyle/>
          <a:p>
            <a:r>
              <a:rPr lang="es-AR" sz="1801" i="1" dirty="0"/>
              <a:t>produces</a:t>
            </a:r>
            <a:endParaRPr lang="en-US" sz="1801" i="1" dirty="0"/>
          </a:p>
        </p:txBody>
      </p:sp>
      <p:sp>
        <p:nvSpPr>
          <p:cNvPr id="55" name="TextBox 54"/>
          <p:cNvSpPr txBox="1"/>
          <p:nvPr/>
        </p:nvSpPr>
        <p:spPr>
          <a:xfrm rot="19821138">
            <a:off x="2685854" y="3224223"/>
            <a:ext cx="1380702" cy="369460"/>
          </a:xfrm>
          <a:prstGeom prst="rect">
            <a:avLst/>
          </a:prstGeom>
          <a:noFill/>
        </p:spPr>
        <p:txBody>
          <a:bodyPr wrap="square" rtlCol="0">
            <a:spAutoFit/>
          </a:bodyPr>
          <a:lstStyle/>
          <a:p>
            <a:r>
              <a:rPr lang="es-AR" sz="1801" i="1" dirty="0"/>
              <a:t>produces</a:t>
            </a:r>
            <a:endParaRPr lang="en-US" sz="1801" i="1" dirty="0"/>
          </a:p>
        </p:txBody>
      </p:sp>
      <p:cxnSp>
        <p:nvCxnSpPr>
          <p:cNvPr id="57" name="Straight Arrow Connector 56"/>
          <p:cNvCxnSpPr>
            <a:stCxn id="14" idx="3"/>
          </p:cNvCxnSpPr>
          <p:nvPr/>
        </p:nvCxnSpPr>
        <p:spPr>
          <a:xfrm>
            <a:off x="4728493" y="3275215"/>
            <a:ext cx="2196073" cy="6189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31" idx="3"/>
          </p:cNvCxnSpPr>
          <p:nvPr/>
        </p:nvCxnSpPr>
        <p:spPr>
          <a:xfrm>
            <a:off x="7595829" y="4053525"/>
            <a:ext cx="1168434" cy="7609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rot="1864703">
            <a:off x="7810140" y="4164910"/>
            <a:ext cx="1032783" cy="369460"/>
          </a:xfrm>
          <a:prstGeom prst="rect">
            <a:avLst/>
          </a:prstGeom>
          <a:noFill/>
        </p:spPr>
        <p:txBody>
          <a:bodyPr wrap="none" rtlCol="0">
            <a:spAutoFit/>
          </a:bodyPr>
          <a:lstStyle/>
          <a:p>
            <a:r>
              <a:rPr lang="es-AR" sz="1801" i="1" dirty="0"/>
              <a:t>produces</a:t>
            </a:r>
            <a:endParaRPr lang="en-US" sz="1801" i="1" dirty="0"/>
          </a:p>
        </p:txBody>
      </p:sp>
      <p:cxnSp>
        <p:nvCxnSpPr>
          <p:cNvPr id="69" name="Straight Arrow Connector 68"/>
          <p:cNvCxnSpPr/>
          <p:nvPr/>
        </p:nvCxnSpPr>
        <p:spPr>
          <a:xfrm>
            <a:off x="7589801" y="3874433"/>
            <a:ext cx="316211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2" idx="3"/>
          </p:cNvCxnSpPr>
          <p:nvPr/>
        </p:nvCxnSpPr>
        <p:spPr>
          <a:xfrm flipV="1">
            <a:off x="9497130" y="4069565"/>
            <a:ext cx="1237132" cy="73351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9959392" y="3528639"/>
            <a:ext cx="561372" cy="369460"/>
          </a:xfrm>
          <a:prstGeom prst="rect">
            <a:avLst/>
          </a:prstGeom>
          <a:noFill/>
        </p:spPr>
        <p:txBody>
          <a:bodyPr wrap="none" rtlCol="0">
            <a:spAutoFit/>
          </a:bodyPr>
          <a:lstStyle/>
          <a:p>
            <a:r>
              <a:rPr lang="es-AR" sz="1801" i="1" dirty="0"/>
              <a:t>files</a:t>
            </a:r>
            <a:endParaRPr lang="en-US" sz="1801" i="1" dirty="0"/>
          </a:p>
        </p:txBody>
      </p:sp>
      <p:sp>
        <p:nvSpPr>
          <p:cNvPr id="73" name="TextBox 72"/>
          <p:cNvSpPr txBox="1"/>
          <p:nvPr/>
        </p:nvSpPr>
        <p:spPr>
          <a:xfrm rot="19914430">
            <a:off x="9636695" y="4202646"/>
            <a:ext cx="561372" cy="369460"/>
          </a:xfrm>
          <a:prstGeom prst="rect">
            <a:avLst/>
          </a:prstGeom>
          <a:noFill/>
        </p:spPr>
        <p:txBody>
          <a:bodyPr wrap="none" rtlCol="0">
            <a:spAutoFit/>
          </a:bodyPr>
          <a:lstStyle/>
          <a:p>
            <a:r>
              <a:rPr lang="es-AR" sz="1801" i="1" dirty="0"/>
              <a:t>files</a:t>
            </a:r>
            <a:endParaRPr lang="en-US" sz="1801" i="1" dirty="0"/>
          </a:p>
        </p:txBody>
      </p:sp>
      <p:cxnSp>
        <p:nvCxnSpPr>
          <p:cNvPr id="75" name="Straight Arrow Connector 74"/>
          <p:cNvCxnSpPr>
            <a:stCxn id="36" idx="3"/>
          </p:cNvCxnSpPr>
          <p:nvPr/>
        </p:nvCxnSpPr>
        <p:spPr>
          <a:xfrm flipV="1">
            <a:off x="4630035" y="4353218"/>
            <a:ext cx="2185413" cy="384133"/>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87" name="Freeform 86"/>
          <p:cNvSpPr/>
          <p:nvPr/>
        </p:nvSpPr>
        <p:spPr>
          <a:xfrm>
            <a:off x="7620001" y="4174435"/>
            <a:ext cx="3392556" cy="2470300"/>
          </a:xfrm>
          <a:custGeom>
            <a:avLst/>
            <a:gdLst>
              <a:gd name="connsiteX0" fmla="*/ 0 w 3392557"/>
              <a:gd name="connsiteY0" fmla="*/ 0 h 2470300"/>
              <a:gd name="connsiteX1" fmla="*/ 1775792 w 3392557"/>
              <a:gd name="connsiteY1" fmla="*/ 2464905 h 2470300"/>
              <a:gd name="connsiteX2" fmla="*/ 3392557 w 3392557"/>
              <a:gd name="connsiteY2" fmla="*/ 530087 h 2470300"/>
            </a:gdLst>
            <a:ahLst/>
            <a:cxnLst>
              <a:cxn ang="0">
                <a:pos x="connsiteX0" y="connsiteY0"/>
              </a:cxn>
              <a:cxn ang="0">
                <a:pos x="connsiteX1" y="connsiteY1"/>
              </a:cxn>
              <a:cxn ang="0">
                <a:pos x="connsiteX2" y="connsiteY2"/>
              </a:cxn>
            </a:cxnLst>
            <a:rect l="l" t="t" r="r" b="b"/>
            <a:pathLst>
              <a:path w="3392557" h="2470300">
                <a:moveTo>
                  <a:pt x="0" y="0"/>
                </a:moveTo>
                <a:cubicBezTo>
                  <a:pt x="605183" y="1188278"/>
                  <a:pt x="1210366" y="2376557"/>
                  <a:pt x="1775792" y="2464905"/>
                </a:cubicBezTo>
                <a:cubicBezTo>
                  <a:pt x="2341218" y="2553253"/>
                  <a:pt x="2866887" y="1541670"/>
                  <a:pt x="3392557" y="530087"/>
                </a:cubicBezTo>
              </a:path>
            </a:pathLst>
          </a:custGeom>
          <a:noFill/>
          <a:ln>
            <a:solidFill>
              <a:schemeClr val="tx1"/>
            </a:solidFill>
            <a:prstDash val="dash"/>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88" name="TextBox 87"/>
          <p:cNvSpPr txBox="1"/>
          <p:nvPr/>
        </p:nvSpPr>
        <p:spPr>
          <a:xfrm>
            <a:off x="8772559" y="6540732"/>
            <a:ext cx="1332933" cy="369460"/>
          </a:xfrm>
          <a:prstGeom prst="rect">
            <a:avLst/>
          </a:prstGeom>
          <a:noFill/>
        </p:spPr>
        <p:txBody>
          <a:bodyPr wrap="square" rtlCol="0">
            <a:spAutoFit/>
          </a:bodyPr>
          <a:lstStyle/>
          <a:p>
            <a:r>
              <a:rPr lang="es-AR" sz="1801" b="1" dirty="0" err="1"/>
              <a:t>CbC</a:t>
            </a:r>
            <a:r>
              <a:rPr lang="es-AR" sz="1801" b="1" dirty="0"/>
              <a:t> </a:t>
            </a:r>
            <a:r>
              <a:rPr lang="es-AR" sz="1801" b="1" dirty="0" err="1"/>
              <a:t>Report</a:t>
            </a:r>
            <a:endParaRPr lang="en-US" sz="1801" b="1" dirty="0"/>
          </a:p>
        </p:txBody>
      </p:sp>
      <p:pic>
        <p:nvPicPr>
          <p:cNvPr id="89" name="Picture 88"/>
          <p:cNvPicPr>
            <a:picLocks noChangeAspect="1"/>
          </p:cNvPicPr>
          <p:nvPr/>
        </p:nvPicPr>
        <p:blipFill>
          <a:blip r:embed="rId5"/>
          <a:stretch>
            <a:fillRect/>
          </a:stretch>
        </p:blipFill>
        <p:spPr>
          <a:xfrm>
            <a:off x="9144452" y="5921600"/>
            <a:ext cx="589755" cy="589755"/>
          </a:xfrm>
          <a:prstGeom prst="rect">
            <a:avLst/>
          </a:prstGeom>
        </p:spPr>
      </p:pic>
      <p:sp>
        <p:nvSpPr>
          <p:cNvPr id="3" name="Rectangle 2"/>
          <p:cNvSpPr/>
          <p:nvPr/>
        </p:nvSpPr>
        <p:spPr>
          <a:xfrm rot="961820">
            <a:off x="4917765" y="2935897"/>
            <a:ext cx="1673204" cy="646587"/>
          </a:xfrm>
          <a:prstGeom prst="rect">
            <a:avLst/>
          </a:prstGeom>
        </p:spPr>
        <p:txBody>
          <a:bodyPr wrap="square">
            <a:spAutoFit/>
          </a:bodyPr>
          <a:lstStyle/>
          <a:p>
            <a:r>
              <a:rPr lang="es-AR" sz="1801" i="1" dirty="0" err="1"/>
              <a:t>distributes</a:t>
            </a:r>
            <a:r>
              <a:rPr lang="es-AR" sz="1801" i="1" dirty="0"/>
              <a:t> to </a:t>
            </a:r>
            <a:r>
              <a:rPr lang="es-AR" sz="1801" i="1" dirty="0" err="1"/>
              <a:t>each</a:t>
            </a:r>
            <a:r>
              <a:rPr lang="es-AR" sz="1801" i="1" dirty="0"/>
              <a:t> </a:t>
            </a:r>
            <a:r>
              <a:rPr lang="es-AR" sz="1801" i="1" dirty="0" err="1"/>
              <a:t>subsidiary</a:t>
            </a:r>
            <a:endParaRPr lang="en-US" sz="1801" i="1" dirty="0"/>
          </a:p>
        </p:txBody>
      </p:sp>
      <p:sp>
        <p:nvSpPr>
          <p:cNvPr id="4" name="Rectangle 3"/>
          <p:cNvSpPr/>
          <p:nvPr/>
        </p:nvSpPr>
        <p:spPr>
          <a:xfrm rot="21092396">
            <a:off x="4722926" y="3978323"/>
            <a:ext cx="2021613" cy="923714"/>
          </a:xfrm>
          <a:prstGeom prst="rect">
            <a:avLst/>
          </a:prstGeom>
        </p:spPr>
        <p:txBody>
          <a:bodyPr wrap="square">
            <a:spAutoFit/>
          </a:bodyPr>
          <a:lstStyle/>
          <a:p>
            <a:r>
              <a:rPr lang="es-AR" sz="1801" i="1" dirty="0"/>
              <a:t> </a:t>
            </a:r>
            <a:r>
              <a:rPr lang="es-AR" sz="1801" i="1" u="sng" dirty="0" err="1"/>
              <a:t>eventually</a:t>
            </a:r>
            <a:r>
              <a:rPr lang="es-AR" sz="1801" i="1" dirty="0"/>
              <a:t>* </a:t>
            </a:r>
            <a:r>
              <a:rPr lang="es-AR" sz="1801" i="1" dirty="0" err="1"/>
              <a:t>distributes</a:t>
            </a:r>
            <a:r>
              <a:rPr lang="es-AR" sz="1801" i="1" dirty="0"/>
              <a:t> to </a:t>
            </a:r>
            <a:r>
              <a:rPr lang="es-AR" sz="1801" i="1" dirty="0" err="1"/>
              <a:t>each</a:t>
            </a:r>
            <a:r>
              <a:rPr lang="es-AR" sz="1801" i="1" dirty="0"/>
              <a:t> </a:t>
            </a:r>
            <a:r>
              <a:rPr lang="es-AR" sz="1801" i="1" dirty="0" err="1"/>
              <a:t>subsidiary</a:t>
            </a:r>
            <a:endParaRPr lang="en-US" sz="1801" i="1" dirty="0"/>
          </a:p>
        </p:txBody>
      </p:sp>
      <p:sp>
        <p:nvSpPr>
          <p:cNvPr id="37" name="TextBox 36"/>
          <p:cNvSpPr txBox="1"/>
          <p:nvPr/>
        </p:nvSpPr>
        <p:spPr>
          <a:xfrm>
            <a:off x="440581" y="4737351"/>
            <a:ext cx="933910" cy="369460"/>
          </a:xfrm>
          <a:prstGeom prst="rect">
            <a:avLst/>
          </a:prstGeom>
          <a:noFill/>
        </p:spPr>
        <p:txBody>
          <a:bodyPr wrap="none" rtlCol="0">
            <a:spAutoFit/>
          </a:bodyPr>
          <a:lstStyle/>
          <a:p>
            <a:r>
              <a:rPr lang="es-AR" sz="1801" dirty="0"/>
              <a:t>Country</a:t>
            </a:r>
            <a:endParaRPr lang="en-US" sz="1801" dirty="0"/>
          </a:p>
        </p:txBody>
      </p:sp>
    </p:spTree>
    <p:extLst>
      <p:ext uri="{BB962C8B-B14F-4D97-AF65-F5344CB8AC3E}">
        <p14:creationId xmlns:p14="http://schemas.microsoft.com/office/powerpoint/2010/main" val="21906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002157" y="1669773"/>
            <a:ext cx="2882715"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5" name="Rectangle 4"/>
          <p:cNvSpPr/>
          <p:nvPr/>
        </p:nvSpPr>
        <p:spPr>
          <a:xfrm>
            <a:off x="397566" y="4346714"/>
            <a:ext cx="2531164"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6" name="Rectangle 5"/>
          <p:cNvSpPr/>
          <p:nvPr/>
        </p:nvSpPr>
        <p:spPr>
          <a:xfrm>
            <a:off x="3485323" y="4333462"/>
            <a:ext cx="2531164"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7" name="Rectangle 6"/>
          <p:cNvSpPr/>
          <p:nvPr/>
        </p:nvSpPr>
        <p:spPr>
          <a:xfrm>
            <a:off x="6533325" y="4333462"/>
            <a:ext cx="2531164"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8" name="Rectangle 7"/>
          <p:cNvSpPr/>
          <p:nvPr/>
        </p:nvSpPr>
        <p:spPr>
          <a:xfrm>
            <a:off x="9289774" y="4333462"/>
            <a:ext cx="2531164" cy="1219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9" name="TextBox 8"/>
          <p:cNvSpPr txBox="1"/>
          <p:nvPr/>
        </p:nvSpPr>
        <p:spPr>
          <a:xfrm>
            <a:off x="4467584" y="2888975"/>
            <a:ext cx="1800686" cy="369460"/>
          </a:xfrm>
          <a:prstGeom prst="rect">
            <a:avLst/>
          </a:prstGeom>
          <a:noFill/>
        </p:spPr>
        <p:txBody>
          <a:bodyPr wrap="none" rtlCol="0">
            <a:spAutoFit/>
          </a:bodyPr>
          <a:lstStyle/>
          <a:p>
            <a:r>
              <a:rPr lang="es-AR" sz="1801" dirty="0"/>
              <a:t>Country “</a:t>
            </a:r>
            <a:r>
              <a:rPr lang="es-AR" sz="1801" dirty="0" err="1"/>
              <a:t>Parent</a:t>
            </a:r>
            <a:r>
              <a:rPr lang="es-AR" sz="1801" dirty="0"/>
              <a:t>”</a:t>
            </a:r>
            <a:endParaRPr lang="en-US" sz="1801" dirty="0"/>
          </a:p>
        </p:txBody>
      </p:sp>
      <p:sp>
        <p:nvSpPr>
          <p:cNvPr id="10" name="TextBox 9"/>
          <p:cNvSpPr txBox="1"/>
          <p:nvPr/>
        </p:nvSpPr>
        <p:spPr>
          <a:xfrm>
            <a:off x="650958" y="5671931"/>
            <a:ext cx="2088264" cy="369460"/>
          </a:xfrm>
          <a:prstGeom prst="rect">
            <a:avLst/>
          </a:prstGeom>
          <a:noFill/>
        </p:spPr>
        <p:txBody>
          <a:bodyPr wrap="none" rtlCol="0">
            <a:spAutoFit/>
          </a:bodyPr>
          <a:lstStyle/>
          <a:p>
            <a:r>
              <a:rPr lang="es-AR" sz="1801" dirty="0"/>
              <a:t>Country “</a:t>
            </a:r>
            <a:r>
              <a:rPr lang="es-AR" sz="1801" dirty="0" err="1"/>
              <a:t>Surrogate</a:t>
            </a:r>
            <a:r>
              <a:rPr lang="es-AR" sz="1801" dirty="0"/>
              <a:t>”</a:t>
            </a:r>
            <a:endParaRPr lang="en-US" sz="1801" dirty="0"/>
          </a:p>
        </p:txBody>
      </p:sp>
      <p:sp>
        <p:nvSpPr>
          <p:cNvPr id="11" name="TextBox 10"/>
          <p:cNvSpPr txBox="1"/>
          <p:nvPr/>
        </p:nvSpPr>
        <p:spPr>
          <a:xfrm>
            <a:off x="4002157" y="5671931"/>
            <a:ext cx="1658146" cy="369460"/>
          </a:xfrm>
          <a:prstGeom prst="rect">
            <a:avLst/>
          </a:prstGeom>
          <a:noFill/>
        </p:spPr>
        <p:txBody>
          <a:bodyPr wrap="none" rtlCol="0">
            <a:spAutoFit/>
          </a:bodyPr>
          <a:lstStyle/>
          <a:p>
            <a:r>
              <a:rPr lang="es-AR" sz="1801" dirty="0"/>
              <a:t>Country “Local”</a:t>
            </a:r>
            <a:endParaRPr lang="en-US" sz="1801" dirty="0"/>
          </a:p>
        </p:txBody>
      </p:sp>
      <p:sp>
        <p:nvSpPr>
          <p:cNvPr id="12" name="TextBox 11"/>
          <p:cNvSpPr txBox="1"/>
          <p:nvPr/>
        </p:nvSpPr>
        <p:spPr>
          <a:xfrm>
            <a:off x="6884872" y="5671931"/>
            <a:ext cx="1828065" cy="369460"/>
          </a:xfrm>
          <a:prstGeom prst="rect">
            <a:avLst/>
          </a:prstGeom>
          <a:noFill/>
        </p:spPr>
        <p:txBody>
          <a:bodyPr wrap="none" rtlCol="0">
            <a:spAutoFit/>
          </a:bodyPr>
          <a:lstStyle/>
          <a:p>
            <a:r>
              <a:rPr lang="es-AR" sz="1801" dirty="0"/>
              <a:t>Country “Local 2”</a:t>
            </a:r>
            <a:endParaRPr lang="en-US" sz="1801" dirty="0"/>
          </a:p>
        </p:txBody>
      </p:sp>
      <p:sp>
        <p:nvSpPr>
          <p:cNvPr id="13" name="TextBox 12"/>
          <p:cNvSpPr txBox="1"/>
          <p:nvPr/>
        </p:nvSpPr>
        <p:spPr>
          <a:xfrm>
            <a:off x="9641324" y="5671931"/>
            <a:ext cx="1828065" cy="369460"/>
          </a:xfrm>
          <a:prstGeom prst="rect">
            <a:avLst/>
          </a:prstGeom>
          <a:noFill/>
        </p:spPr>
        <p:txBody>
          <a:bodyPr wrap="none" rtlCol="0">
            <a:spAutoFit/>
          </a:bodyPr>
          <a:lstStyle/>
          <a:p>
            <a:r>
              <a:rPr lang="es-AR" sz="1801" dirty="0"/>
              <a:t>Country “Local 3”</a:t>
            </a:r>
            <a:endParaRPr lang="en-US" sz="1801" dirty="0"/>
          </a:p>
        </p:txBody>
      </p:sp>
      <p:pic>
        <p:nvPicPr>
          <p:cNvPr id="15" name="Picture 14"/>
          <p:cNvPicPr>
            <a:picLocks noChangeAspect="1"/>
          </p:cNvPicPr>
          <p:nvPr/>
        </p:nvPicPr>
        <p:blipFill>
          <a:blip r:embed="rId2"/>
          <a:stretch>
            <a:fillRect/>
          </a:stretch>
        </p:blipFill>
        <p:spPr>
          <a:xfrm>
            <a:off x="650959" y="4683856"/>
            <a:ext cx="544919" cy="544919"/>
          </a:xfrm>
          <a:prstGeom prst="rect">
            <a:avLst/>
          </a:prstGeom>
        </p:spPr>
      </p:pic>
      <p:pic>
        <p:nvPicPr>
          <p:cNvPr id="17" name="Picture 16"/>
          <p:cNvPicPr>
            <a:picLocks noChangeAspect="1"/>
          </p:cNvPicPr>
          <p:nvPr/>
        </p:nvPicPr>
        <p:blipFill>
          <a:blip r:embed="rId2"/>
          <a:stretch>
            <a:fillRect/>
          </a:stretch>
        </p:blipFill>
        <p:spPr>
          <a:xfrm>
            <a:off x="3913649" y="4644100"/>
            <a:ext cx="544919" cy="544919"/>
          </a:xfrm>
          <a:prstGeom prst="rect">
            <a:avLst/>
          </a:prstGeom>
        </p:spPr>
      </p:pic>
      <p:pic>
        <p:nvPicPr>
          <p:cNvPr id="18" name="Picture 17"/>
          <p:cNvPicPr>
            <a:picLocks noChangeAspect="1"/>
          </p:cNvPicPr>
          <p:nvPr/>
        </p:nvPicPr>
        <p:blipFill>
          <a:blip r:embed="rId2"/>
          <a:stretch>
            <a:fillRect/>
          </a:stretch>
        </p:blipFill>
        <p:spPr>
          <a:xfrm>
            <a:off x="6884874" y="4670606"/>
            <a:ext cx="544919" cy="544919"/>
          </a:xfrm>
          <a:prstGeom prst="rect">
            <a:avLst/>
          </a:prstGeom>
        </p:spPr>
      </p:pic>
      <p:pic>
        <p:nvPicPr>
          <p:cNvPr id="19" name="Picture 18"/>
          <p:cNvPicPr>
            <a:picLocks noChangeAspect="1"/>
          </p:cNvPicPr>
          <p:nvPr/>
        </p:nvPicPr>
        <p:blipFill>
          <a:blip r:embed="rId2"/>
          <a:stretch>
            <a:fillRect/>
          </a:stretch>
        </p:blipFill>
        <p:spPr>
          <a:xfrm>
            <a:off x="9537830" y="4644100"/>
            <a:ext cx="544919" cy="544919"/>
          </a:xfrm>
          <a:prstGeom prst="rect">
            <a:avLst/>
          </a:prstGeom>
        </p:spPr>
      </p:pic>
      <p:pic>
        <p:nvPicPr>
          <p:cNvPr id="16" name="Picture 15"/>
          <p:cNvPicPr>
            <a:picLocks noChangeAspect="1"/>
          </p:cNvPicPr>
          <p:nvPr/>
        </p:nvPicPr>
        <p:blipFill>
          <a:blip r:embed="rId3"/>
          <a:stretch>
            <a:fillRect/>
          </a:stretch>
        </p:blipFill>
        <p:spPr>
          <a:xfrm>
            <a:off x="4094943" y="1725801"/>
            <a:ext cx="950708" cy="950708"/>
          </a:xfrm>
          <a:prstGeom prst="rect">
            <a:avLst/>
          </a:prstGeom>
        </p:spPr>
      </p:pic>
      <p:sp>
        <p:nvSpPr>
          <p:cNvPr id="20" name="TextBox 19"/>
          <p:cNvSpPr txBox="1"/>
          <p:nvPr/>
        </p:nvSpPr>
        <p:spPr>
          <a:xfrm>
            <a:off x="4831233" y="2025713"/>
            <a:ext cx="2120638" cy="646587"/>
          </a:xfrm>
          <a:prstGeom prst="rect">
            <a:avLst/>
          </a:prstGeom>
          <a:noFill/>
        </p:spPr>
        <p:txBody>
          <a:bodyPr wrap="square" rtlCol="0">
            <a:spAutoFit/>
          </a:bodyPr>
          <a:lstStyle/>
          <a:p>
            <a:r>
              <a:rPr lang="es-AR" sz="1801" b="1" dirty="0" err="1"/>
              <a:t>Multinational’s</a:t>
            </a:r>
            <a:r>
              <a:rPr lang="es-AR" sz="1801" b="1" dirty="0"/>
              <a:t> </a:t>
            </a:r>
            <a:r>
              <a:rPr lang="es-AR" sz="1801" b="1" dirty="0" err="1"/>
              <a:t>headquarters</a:t>
            </a:r>
            <a:endParaRPr lang="en-US" sz="1801" b="1" dirty="0"/>
          </a:p>
        </p:txBody>
      </p:sp>
      <p:sp>
        <p:nvSpPr>
          <p:cNvPr id="22" name="TextBox 21"/>
          <p:cNvSpPr txBox="1"/>
          <p:nvPr/>
        </p:nvSpPr>
        <p:spPr>
          <a:xfrm>
            <a:off x="1177025" y="4358172"/>
            <a:ext cx="1769090" cy="1200842"/>
          </a:xfrm>
          <a:prstGeom prst="rect">
            <a:avLst/>
          </a:prstGeom>
          <a:noFill/>
        </p:spPr>
        <p:txBody>
          <a:bodyPr wrap="square" rtlCol="0">
            <a:spAutoFit/>
          </a:bodyPr>
          <a:lstStyle/>
          <a:p>
            <a:r>
              <a:rPr lang="es-AR" sz="1801" b="1" dirty="0" err="1"/>
              <a:t>Multinational’s</a:t>
            </a:r>
            <a:r>
              <a:rPr lang="es-AR" sz="1801" b="1" dirty="0"/>
              <a:t> </a:t>
            </a:r>
            <a:r>
              <a:rPr lang="es-AR" sz="1801" b="1" dirty="0" err="1"/>
              <a:t>subsidiary</a:t>
            </a:r>
            <a:r>
              <a:rPr lang="es-AR" sz="1801" b="1" dirty="0"/>
              <a:t>, </a:t>
            </a:r>
            <a:r>
              <a:rPr lang="es-AR" sz="1801" b="1" dirty="0" err="1"/>
              <a:t>appointed</a:t>
            </a:r>
            <a:r>
              <a:rPr lang="es-AR" sz="1801" b="1" dirty="0"/>
              <a:t> as “</a:t>
            </a:r>
            <a:r>
              <a:rPr lang="es-AR" sz="1801" b="1" dirty="0" err="1"/>
              <a:t>surrogate</a:t>
            </a:r>
            <a:r>
              <a:rPr lang="es-AR" sz="1801" b="1" dirty="0"/>
              <a:t>”</a:t>
            </a:r>
            <a:endParaRPr lang="en-US" sz="1801" b="1" dirty="0"/>
          </a:p>
        </p:txBody>
      </p:sp>
      <p:sp>
        <p:nvSpPr>
          <p:cNvPr id="23" name="TextBox 22"/>
          <p:cNvSpPr txBox="1"/>
          <p:nvPr/>
        </p:nvSpPr>
        <p:spPr>
          <a:xfrm>
            <a:off x="4443117" y="4611759"/>
            <a:ext cx="1769090" cy="646587"/>
          </a:xfrm>
          <a:prstGeom prst="rect">
            <a:avLst/>
          </a:prstGeom>
          <a:noFill/>
        </p:spPr>
        <p:txBody>
          <a:bodyPr wrap="square" rtlCol="0">
            <a:spAutoFit/>
          </a:bodyPr>
          <a:lstStyle/>
          <a:p>
            <a:r>
              <a:rPr lang="es-AR" sz="1801" b="1" dirty="0" err="1"/>
              <a:t>Multinational’s</a:t>
            </a:r>
            <a:r>
              <a:rPr lang="es-AR" sz="1801" b="1" dirty="0"/>
              <a:t> </a:t>
            </a:r>
            <a:r>
              <a:rPr lang="es-AR" sz="1801" b="1" dirty="0" err="1"/>
              <a:t>subsidiary</a:t>
            </a:r>
            <a:endParaRPr lang="en-US" sz="1801" b="1" dirty="0"/>
          </a:p>
        </p:txBody>
      </p:sp>
      <p:sp>
        <p:nvSpPr>
          <p:cNvPr id="24" name="TextBox 23"/>
          <p:cNvSpPr txBox="1"/>
          <p:nvPr/>
        </p:nvSpPr>
        <p:spPr>
          <a:xfrm>
            <a:off x="7362596" y="4625734"/>
            <a:ext cx="1769090" cy="646587"/>
          </a:xfrm>
          <a:prstGeom prst="rect">
            <a:avLst/>
          </a:prstGeom>
          <a:noFill/>
        </p:spPr>
        <p:txBody>
          <a:bodyPr wrap="square" rtlCol="0">
            <a:spAutoFit/>
          </a:bodyPr>
          <a:lstStyle/>
          <a:p>
            <a:r>
              <a:rPr lang="es-AR" sz="1801" b="1" dirty="0" err="1"/>
              <a:t>Multinational’s</a:t>
            </a:r>
            <a:r>
              <a:rPr lang="es-AR" sz="1801" b="1" dirty="0"/>
              <a:t> </a:t>
            </a:r>
            <a:r>
              <a:rPr lang="es-AR" sz="1801" b="1" dirty="0" err="1"/>
              <a:t>subsidiary</a:t>
            </a:r>
            <a:endParaRPr lang="en-US" sz="1801" b="1" dirty="0"/>
          </a:p>
        </p:txBody>
      </p:sp>
      <p:sp>
        <p:nvSpPr>
          <p:cNvPr id="25" name="TextBox 24"/>
          <p:cNvSpPr txBox="1"/>
          <p:nvPr/>
        </p:nvSpPr>
        <p:spPr>
          <a:xfrm>
            <a:off x="10051850" y="4582442"/>
            <a:ext cx="1769090" cy="646587"/>
          </a:xfrm>
          <a:prstGeom prst="rect">
            <a:avLst/>
          </a:prstGeom>
          <a:noFill/>
        </p:spPr>
        <p:txBody>
          <a:bodyPr wrap="square" rtlCol="0">
            <a:spAutoFit/>
          </a:bodyPr>
          <a:lstStyle/>
          <a:p>
            <a:r>
              <a:rPr lang="es-AR" sz="1801" b="1" dirty="0" err="1"/>
              <a:t>Multinational’s</a:t>
            </a:r>
            <a:r>
              <a:rPr lang="es-AR" sz="1801" b="1" dirty="0"/>
              <a:t> </a:t>
            </a:r>
            <a:r>
              <a:rPr lang="es-AR" sz="1801" b="1" dirty="0" err="1"/>
              <a:t>subsidiary</a:t>
            </a:r>
            <a:endParaRPr lang="en-US" sz="1801" b="1" dirty="0"/>
          </a:p>
        </p:txBody>
      </p:sp>
      <p:cxnSp>
        <p:nvCxnSpPr>
          <p:cNvPr id="26" name="Straight Arrow Connector 25"/>
          <p:cNvCxnSpPr/>
          <p:nvPr/>
        </p:nvCxnSpPr>
        <p:spPr>
          <a:xfrm flipH="1">
            <a:off x="1060175" y="2531166"/>
            <a:ext cx="3233531" cy="205127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rot="19553704">
            <a:off x="1280940" y="3132035"/>
            <a:ext cx="2700996" cy="369460"/>
          </a:xfrm>
          <a:prstGeom prst="rect">
            <a:avLst/>
          </a:prstGeom>
          <a:noFill/>
        </p:spPr>
        <p:txBody>
          <a:bodyPr wrap="none" rtlCol="0">
            <a:spAutoFit/>
          </a:bodyPr>
          <a:lstStyle/>
          <a:p>
            <a:r>
              <a:rPr lang="es-AR" sz="1801" dirty="0"/>
              <a:t>“I </a:t>
            </a:r>
            <a:r>
              <a:rPr lang="es-AR" sz="1801" dirty="0" err="1"/>
              <a:t>name</a:t>
            </a:r>
            <a:r>
              <a:rPr lang="es-AR" sz="1801" dirty="0"/>
              <a:t> </a:t>
            </a:r>
            <a:r>
              <a:rPr lang="es-AR" sz="1801" dirty="0" err="1"/>
              <a:t>you</a:t>
            </a:r>
            <a:r>
              <a:rPr lang="es-AR" sz="1801" dirty="0"/>
              <a:t> </a:t>
            </a:r>
            <a:r>
              <a:rPr lang="es-AR" sz="1801" dirty="0" err="1"/>
              <a:t>my</a:t>
            </a:r>
            <a:r>
              <a:rPr lang="es-AR" sz="1801" dirty="0"/>
              <a:t> </a:t>
            </a:r>
            <a:r>
              <a:rPr lang="es-AR" sz="1801" dirty="0" err="1"/>
              <a:t>surrogate</a:t>
            </a:r>
            <a:r>
              <a:rPr lang="es-AR" sz="1801" dirty="0"/>
              <a:t>”</a:t>
            </a:r>
            <a:endParaRPr lang="en-US" sz="1801" dirty="0"/>
          </a:p>
        </p:txBody>
      </p:sp>
      <p:sp>
        <p:nvSpPr>
          <p:cNvPr id="27" name="TextBox 26"/>
          <p:cNvSpPr txBox="1"/>
          <p:nvPr/>
        </p:nvSpPr>
        <p:spPr>
          <a:xfrm>
            <a:off x="119270" y="201233"/>
            <a:ext cx="11873948" cy="923330"/>
          </a:xfrm>
          <a:prstGeom prst="rect">
            <a:avLst/>
          </a:prstGeom>
          <a:noFill/>
        </p:spPr>
        <p:txBody>
          <a:bodyPr wrap="square" rtlCol="0">
            <a:spAutoFit/>
          </a:bodyPr>
          <a:lstStyle/>
          <a:p>
            <a:r>
              <a:rPr lang="en-US" dirty="0"/>
              <a:t>For BEPS Action 13 purposes, a Multinational Company will have a headquarters (the Parent) and many subsidiaries  with operations in other countries. While all subsidiaries are equal for </a:t>
            </a:r>
            <a:r>
              <a:rPr lang="en-US" dirty="0" err="1"/>
              <a:t>CbC</a:t>
            </a:r>
            <a:r>
              <a:rPr lang="en-US" dirty="0"/>
              <a:t> exchange purposes, the Parent may appoint one as a “surrogate” for </a:t>
            </a:r>
            <a:r>
              <a:rPr lang="en-US" dirty="0" err="1"/>
              <a:t>CbC</a:t>
            </a:r>
            <a:r>
              <a:rPr lang="en-US" dirty="0"/>
              <a:t> Report exchange purposes.</a:t>
            </a:r>
          </a:p>
        </p:txBody>
      </p:sp>
    </p:spTree>
    <p:extLst>
      <p:ext uri="{BB962C8B-B14F-4D97-AF65-F5344CB8AC3E}">
        <p14:creationId xmlns:p14="http://schemas.microsoft.com/office/powerpoint/2010/main" val="1278605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016155" y="4606861"/>
            <a:ext cx="5867618" cy="188180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9" name="TextBox 8"/>
          <p:cNvSpPr txBox="1"/>
          <p:nvPr/>
        </p:nvSpPr>
        <p:spPr>
          <a:xfrm>
            <a:off x="1167184" y="5297370"/>
            <a:ext cx="2088264" cy="369460"/>
          </a:xfrm>
          <a:prstGeom prst="rect">
            <a:avLst/>
          </a:prstGeom>
          <a:noFill/>
        </p:spPr>
        <p:txBody>
          <a:bodyPr wrap="none" rtlCol="0">
            <a:spAutoFit/>
          </a:bodyPr>
          <a:lstStyle/>
          <a:p>
            <a:r>
              <a:rPr lang="es-AR" sz="1801" dirty="0"/>
              <a:t>Country “</a:t>
            </a:r>
            <a:r>
              <a:rPr lang="es-AR" sz="1801" dirty="0" err="1"/>
              <a:t>Surrogate</a:t>
            </a:r>
            <a:r>
              <a:rPr lang="es-AR" sz="1801" dirty="0"/>
              <a:t>”</a:t>
            </a:r>
            <a:endParaRPr lang="en-US" sz="1801" dirty="0"/>
          </a:p>
        </p:txBody>
      </p:sp>
      <p:sp>
        <p:nvSpPr>
          <p:cNvPr id="11" name="TextBox 10"/>
          <p:cNvSpPr txBox="1"/>
          <p:nvPr/>
        </p:nvSpPr>
        <p:spPr>
          <a:xfrm>
            <a:off x="8120155" y="6488667"/>
            <a:ext cx="1658146" cy="369460"/>
          </a:xfrm>
          <a:prstGeom prst="rect">
            <a:avLst/>
          </a:prstGeom>
          <a:noFill/>
        </p:spPr>
        <p:txBody>
          <a:bodyPr wrap="none" rtlCol="0">
            <a:spAutoFit/>
          </a:bodyPr>
          <a:lstStyle/>
          <a:p>
            <a:r>
              <a:rPr lang="es-AR" sz="1801" dirty="0"/>
              <a:t>Country “Local”</a:t>
            </a:r>
            <a:endParaRPr lang="en-US" sz="1801" dirty="0"/>
          </a:p>
        </p:txBody>
      </p:sp>
      <p:pic>
        <p:nvPicPr>
          <p:cNvPr id="17" name="Picture 16"/>
          <p:cNvPicPr>
            <a:picLocks noChangeAspect="1"/>
          </p:cNvPicPr>
          <p:nvPr/>
        </p:nvPicPr>
        <p:blipFill>
          <a:blip r:embed="rId2"/>
          <a:stretch>
            <a:fillRect/>
          </a:stretch>
        </p:blipFill>
        <p:spPr>
          <a:xfrm>
            <a:off x="6072540" y="5471243"/>
            <a:ext cx="544919" cy="544919"/>
          </a:xfrm>
          <a:prstGeom prst="rect">
            <a:avLst/>
          </a:prstGeom>
        </p:spPr>
      </p:pic>
      <p:pic>
        <p:nvPicPr>
          <p:cNvPr id="16" name="Picture 15"/>
          <p:cNvPicPr>
            <a:picLocks noChangeAspect="1"/>
          </p:cNvPicPr>
          <p:nvPr/>
        </p:nvPicPr>
        <p:blipFill>
          <a:blip r:embed="rId3"/>
          <a:stretch>
            <a:fillRect/>
          </a:stretch>
        </p:blipFill>
        <p:spPr>
          <a:xfrm>
            <a:off x="4978802" y="1466336"/>
            <a:ext cx="950708" cy="950708"/>
          </a:xfrm>
          <a:prstGeom prst="rect">
            <a:avLst/>
          </a:prstGeom>
        </p:spPr>
      </p:pic>
      <p:sp>
        <p:nvSpPr>
          <p:cNvPr id="20" name="TextBox 19"/>
          <p:cNvSpPr txBox="1"/>
          <p:nvPr/>
        </p:nvSpPr>
        <p:spPr>
          <a:xfrm>
            <a:off x="5715093" y="1766248"/>
            <a:ext cx="2120638" cy="646587"/>
          </a:xfrm>
          <a:prstGeom prst="rect">
            <a:avLst/>
          </a:prstGeom>
          <a:noFill/>
        </p:spPr>
        <p:txBody>
          <a:bodyPr wrap="square" rtlCol="0">
            <a:spAutoFit/>
          </a:bodyPr>
          <a:lstStyle/>
          <a:p>
            <a:r>
              <a:rPr lang="es-AR" sz="1801" b="1" dirty="0" err="1"/>
              <a:t>Multinational’s</a:t>
            </a:r>
            <a:r>
              <a:rPr lang="es-AR" sz="1801" b="1" dirty="0"/>
              <a:t> </a:t>
            </a:r>
            <a:r>
              <a:rPr lang="es-AR" sz="1801" b="1" dirty="0" err="1"/>
              <a:t>headquarters</a:t>
            </a:r>
            <a:endParaRPr lang="en-US" sz="1801" b="1" dirty="0"/>
          </a:p>
        </p:txBody>
      </p:sp>
      <p:sp>
        <p:nvSpPr>
          <p:cNvPr id="23" name="TextBox 22"/>
          <p:cNvSpPr txBox="1"/>
          <p:nvPr/>
        </p:nvSpPr>
        <p:spPr>
          <a:xfrm>
            <a:off x="6602010" y="5438901"/>
            <a:ext cx="1769090" cy="646587"/>
          </a:xfrm>
          <a:prstGeom prst="rect">
            <a:avLst/>
          </a:prstGeom>
          <a:noFill/>
        </p:spPr>
        <p:txBody>
          <a:bodyPr wrap="square" rtlCol="0">
            <a:spAutoFit/>
          </a:bodyPr>
          <a:lstStyle/>
          <a:p>
            <a:r>
              <a:rPr lang="es-AR" sz="1801" b="1" dirty="0" err="1"/>
              <a:t>Multinational’s</a:t>
            </a:r>
            <a:r>
              <a:rPr lang="es-AR" sz="1801" b="1" dirty="0"/>
              <a:t> </a:t>
            </a:r>
            <a:r>
              <a:rPr lang="es-AR" sz="1801" b="1" dirty="0" err="1"/>
              <a:t>subsidiary</a:t>
            </a:r>
            <a:endParaRPr lang="en-US" sz="1801" b="1" dirty="0"/>
          </a:p>
        </p:txBody>
      </p:sp>
      <p:pic>
        <p:nvPicPr>
          <p:cNvPr id="2" name="Picture 1"/>
          <p:cNvPicPr>
            <a:picLocks noChangeAspect="1"/>
          </p:cNvPicPr>
          <p:nvPr/>
        </p:nvPicPr>
        <p:blipFill>
          <a:blip r:embed="rId4"/>
          <a:stretch>
            <a:fillRect/>
          </a:stretch>
        </p:blipFill>
        <p:spPr>
          <a:xfrm>
            <a:off x="10509868" y="4857735"/>
            <a:ext cx="1207948" cy="1207948"/>
          </a:xfrm>
          <a:prstGeom prst="rect">
            <a:avLst/>
          </a:prstGeom>
        </p:spPr>
      </p:pic>
      <p:sp>
        <p:nvSpPr>
          <p:cNvPr id="27" name="TextBox 26"/>
          <p:cNvSpPr txBox="1"/>
          <p:nvPr/>
        </p:nvSpPr>
        <p:spPr>
          <a:xfrm>
            <a:off x="10418682" y="6065683"/>
            <a:ext cx="1769090" cy="369460"/>
          </a:xfrm>
          <a:prstGeom prst="rect">
            <a:avLst/>
          </a:prstGeom>
          <a:noFill/>
        </p:spPr>
        <p:txBody>
          <a:bodyPr wrap="square" rtlCol="0">
            <a:spAutoFit/>
          </a:bodyPr>
          <a:lstStyle/>
          <a:p>
            <a:r>
              <a:rPr lang="es-AR" sz="1801" b="1" dirty="0" err="1"/>
              <a:t>Tax</a:t>
            </a:r>
            <a:r>
              <a:rPr lang="es-AR" sz="1801" b="1" dirty="0"/>
              <a:t> </a:t>
            </a:r>
            <a:r>
              <a:rPr lang="es-AR" sz="1801" b="1" dirty="0" err="1"/>
              <a:t>Authority</a:t>
            </a:r>
            <a:endParaRPr lang="en-US" sz="1801" b="1" dirty="0"/>
          </a:p>
        </p:txBody>
      </p:sp>
      <p:sp>
        <p:nvSpPr>
          <p:cNvPr id="29" name="Rectangle 28"/>
          <p:cNvSpPr/>
          <p:nvPr/>
        </p:nvSpPr>
        <p:spPr>
          <a:xfrm>
            <a:off x="290470" y="3398915"/>
            <a:ext cx="5487479" cy="188180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pic>
        <p:nvPicPr>
          <p:cNvPr id="31" name="Picture 30"/>
          <p:cNvPicPr>
            <a:picLocks noChangeAspect="1"/>
          </p:cNvPicPr>
          <p:nvPr/>
        </p:nvPicPr>
        <p:blipFill>
          <a:blip r:embed="rId2"/>
          <a:stretch>
            <a:fillRect/>
          </a:stretch>
        </p:blipFill>
        <p:spPr>
          <a:xfrm>
            <a:off x="395781" y="4111225"/>
            <a:ext cx="544919" cy="544919"/>
          </a:xfrm>
          <a:prstGeom prst="rect">
            <a:avLst/>
          </a:prstGeom>
        </p:spPr>
      </p:pic>
      <p:sp>
        <p:nvSpPr>
          <p:cNvPr id="32" name="TextBox 31"/>
          <p:cNvSpPr txBox="1"/>
          <p:nvPr/>
        </p:nvSpPr>
        <p:spPr>
          <a:xfrm>
            <a:off x="925251" y="4078883"/>
            <a:ext cx="1769090" cy="646587"/>
          </a:xfrm>
          <a:prstGeom prst="rect">
            <a:avLst/>
          </a:prstGeom>
          <a:noFill/>
        </p:spPr>
        <p:txBody>
          <a:bodyPr wrap="square" rtlCol="0">
            <a:spAutoFit/>
          </a:bodyPr>
          <a:lstStyle/>
          <a:p>
            <a:r>
              <a:rPr lang="es-AR" sz="1801" b="1" dirty="0" err="1"/>
              <a:t>Multinational’s</a:t>
            </a:r>
            <a:r>
              <a:rPr lang="es-AR" sz="1801" b="1" dirty="0"/>
              <a:t> </a:t>
            </a:r>
            <a:r>
              <a:rPr lang="es-AR" sz="1801" b="1" dirty="0" err="1"/>
              <a:t>surrogate</a:t>
            </a:r>
            <a:endParaRPr lang="en-US" sz="1801" b="1" dirty="0"/>
          </a:p>
        </p:txBody>
      </p:sp>
      <p:pic>
        <p:nvPicPr>
          <p:cNvPr id="33" name="Picture 32"/>
          <p:cNvPicPr>
            <a:picLocks noChangeAspect="1"/>
          </p:cNvPicPr>
          <p:nvPr/>
        </p:nvPicPr>
        <p:blipFill>
          <a:blip r:embed="rId4"/>
          <a:stretch>
            <a:fillRect/>
          </a:stretch>
        </p:blipFill>
        <p:spPr>
          <a:xfrm>
            <a:off x="4338250" y="3649789"/>
            <a:ext cx="1207948" cy="1207948"/>
          </a:xfrm>
          <a:prstGeom prst="rect">
            <a:avLst/>
          </a:prstGeom>
        </p:spPr>
      </p:pic>
      <p:sp>
        <p:nvSpPr>
          <p:cNvPr id="34" name="TextBox 33"/>
          <p:cNvSpPr txBox="1"/>
          <p:nvPr/>
        </p:nvSpPr>
        <p:spPr>
          <a:xfrm>
            <a:off x="4247066" y="4857736"/>
            <a:ext cx="1769090" cy="369460"/>
          </a:xfrm>
          <a:prstGeom prst="rect">
            <a:avLst/>
          </a:prstGeom>
          <a:noFill/>
        </p:spPr>
        <p:txBody>
          <a:bodyPr wrap="square" rtlCol="0">
            <a:spAutoFit/>
          </a:bodyPr>
          <a:lstStyle/>
          <a:p>
            <a:r>
              <a:rPr lang="es-AR" sz="1801" b="1" dirty="0" err="1"/>
              <a:t>Tax</a:t>
            </a:r>
            <a:r>
              <a:rPr lang="es-AR" sz="1801" b="1" dirty="0"/>
              <a:t> </a:t>
            </a:r>
            <a:r>
              <a:rPr lang="es-AR" sz="1801" b="1" dirty="0" err="1"/>
              <a:t>Authority</a:t>
            </a:r>
            <a:endParaRPr lang="en-US" sz="1801" b="1" dirty="0"/>
          </a:p>
        </p:txBody>
      </p:sp>
      <p:sp>
        <p:nvSpPr>
          <p:cNvPr id="35" name="Rectangle 34"/>
          <p:cNvSpPr/>
          <p:nvPr/>
        </p:nvSpPr>
        <p:spPr>
          <a:xfrm>
            <a:off x="5084405" y="1048844"/>
            <a:ext cx="6514942" cy="188180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36" name="TextBox 35"/>
          <p:cNvSpPr txBox="1"/>
          <p:nvPr/>
        </p:nvSpPr>
        <p:spPr>
          <a:xfrm>
            <a:off x="7835728" y="2930650"/>
            <a:ext cx="1800686" cy="369460"/>
          </a:xfrm>
          <a:prstGeom prst="rect">
            <a:avLst/>
          </a:prstGeom>
          <a:noFill/>
        </p:spPr>
        <p:txBody>
          <a:bodyPr wrap="none" rtlCol="0">
            <a:spAutoFit/>
          </a:bodyPr>
          <a:lstStyle/>
          <a:p>
            <a:r>
              <a:rPr lang="es-AR" sz="1801" dirty="0"/>
              <a:t>Country “</a:t>
            </a:r>
            <a:r>
              <a:rPr lang="es-AR" sz="1801" dirty="0" err="1"/>
              <a:t>Parent</a:t>
            </a:r>
            <a:r>
              <a:rPr lang="es-AR" sz="1801" dirty="0"/>
              <a:t>”</a:t>
            </a:r>
            <a:endParaRPr lang="en-US" sz="1801" dirty="0"/>
          </a:p>
        </p:txBody>
      </p:sp>
      <p:pic>
        <p:nvPicPr>
          <p:cNvPr id="39" name="Picture 38"/>
          <p:cNvPicPr>
            <a:picLocks noChangeAspect="1"/>
          </p:cNvPicPr>
          <p:nvPr/>
        </p:nvPicPr>
        <p:blipFill>
          <a:blip r:embed="rId4"/>
          <a:stretch>
            <a:fillRect/>
          </a:stretch>
        </p:blipFill>
        <p:spPr>
          <a:xfrm>
            <a:off x="10106972" y="1299718"/>
            <a:ext cx="1207948" cy="1207948"/>
          </a:xfrm>
          <a:prstGeom prst="rect">
            <a:avLst/>
          </a:prstGeom>
        </p:spPr>
      </p:pic>
      <p:sp>
        <p:nvSpPr>
          <p:cNvPr id="40" name="TextBox 39"/>
          <p:cNvSpPr txBox="1"/>
          <p:nvPr/>
        </p:nvSpPr>
        <p:spPr>
          <a:xfrm>
            <a:off x="10015787" y="2507665"/>
            <a:ext cx="1769090" cy="369460"/>
          </a:xfrm>
          <a:prstGeom prst="rect">
            <a:avLst/>
          </a:prstGeom>
          <a:noFill/>
        </p:spPr>
        <p:txBody>
          <a:bodyPr wrap="square" rtlCol="0">
            <a:spAutoFit/>
          </a:bodyPr>
          <a:lstStyle/>
          <a:p>
            <a:r>
              <a:rPr lang="es-AR" sz="1801" b="1" dirty="0" err="1"/>
              <a:t>Tax</a:t>
            </a:r>
            <a:r>
              <a:rPr lang="es-AR" sz="1801" b="1" dirty="0"/>
              <a:t> </a:t>
            </a:r>
            <a:r>
              <a:rPr lang="es-AR" sz="1801" b="1" dirty="0" err="1"/>
              <a:t>Authority</a:t>
            </a:r>
            <a:endParaRPr lang="en-US" sz="1801" b="1" dirty="0"/>
          </a:p>
        </p:txBody>
      </p:sp>
      <p:sp>
        <p:nvSpPr>
          <p:cNvPr id="3" name="TextBox 2"/>
          <p:cNvSpPr txBox="1"/>
          <p:nvPr/>
        </p:nvSpPr>
        <p:spPr>
          <a:xfrm>
            <a:off x="-80548" y="-57093"/>
            <a:ext cx="12020116" cy="1200842"/>
          </a:xfrm>
          <a:prstGeom prst="rect">
            <a:avLst/>
          </a:prstGeom>
          <a:noFill/>
        </p:spPr>
        <p:txBody>
          <a:bodyPr wrap="square" rtlCol="0">
            <a:spAutoFit/>
          </a:bodyPr>
          <a:lstStyle/>
          <a:p>
            <a:r>
              <a:rPr lang="es-AR" sz="1801" dirty="0" err="1"/>
              <a:t>There</a:t>
            </a:r>
            <a:r>
              <a:rPr lang="es-AR" sz="1801" dirty="0"/>
              <a:t> are 3 </a:t>
            </a:r>
            <a:r>
              <a:rPr lang="es-AR" sz="1801" dirty="0" err="1"/>
              <a:t>ways</a:t>
            </a:r>
            <a:r>
              <a:rPr lang="es-AR" sz="1801" dirty="0"/>
              <a:t> </a:t>
            </a:r>
            <a:r>
              <a:rPr lang="es-AR" sz="1801" dirty="0" err="1"/>
              <a:t>for</a:t>
            </a:r>
            <a:r>
              <a:rPr lang="es-AR" sz="1801" dirty="0"/>
              <a:t> </a:t>
            </a:r>
            <a:r>
              <a:rPr lang="es-AR" sz="1801" dirty="0" err="1"/>
              <a:t>the</a:t>
            </a:r>
            <a:r>
              <a:rPr lang="es-AR" sz="1801" dirty="0"/>
              <a:t> </a:t>
            </a:r>
            <a:r>
              <a:rPr lang="es-AR" sz="1801" dirty="0" err="1"/>
              <a:t>Local’s</a:t>
            </a:r>
            <a:r>
              <a:rPr lang="es-AR" sz="1801" dirty="0"/>
              <a:t> </a:t>
            </a:r>
            <a:r>
              <a:rPr lang="es-AR" sz="1801" dirty="0" err="1"/>
              <a:t>Tax</a:t>
            </a:r>
            <a:r>
              <a:rPr lang="es-AR" sz="1801" dirty="0"/>
              <a:t> </a:t>
            </a:r>
            <a:r>
              <a:rPr lang="es-AR" sz="1801" dirty="0" err="1"/>
              <a:t>authority</a:t>
            </a:r>
            <a:r>
              <a:rPr lang="es-AR" sz="1801" dirty="0"/>
              <a:t> to </a:t>
            </a:r>
            <a:r>
              <a:rPr lang="es-AR" sz="1801" dirty="0" err="1"/>
              <a:t>get</a:t>
            </a:r>
            <a:r>
              <a:rPr lang="es-AR" sz="1801" dirty="0"/>
              <a:t> </a:t>
            </a:r>
            <a:r>
              <a:rPr lang="es-AR" sz="1801" dirty="0" err="1"/>
              <a:t>the</a:t>
            </a:r>
            <a:r>
              <a:rPr lang="es-AR" sz="1801" dirty="0"/>
              <a:t> </a:t>
            </a:r>
            <a:r>
              <a:rPr lang="es-AR" sz="1801" dirty="0" err="1"/>
              <a:t>CbC</a:t>
            </a:r>
            <a:r>
              <a:rPr lang="es-AR" sz="1801" dirty="0"/>
              <a:t> </a:t>
            </a:r>
            <a:r>
              <a:rPr lang="es-AR" sz="1801" dirty="0" err="1"/>
              <a:t>Report</a:t>
            </a:r>
            <a:r>
              <a:rPr lang="es-AR" sz="1801" dirty="0"/>
              <a:t>: </a:t>
            </a:r>
            <a:r>
              <a:rPr lang="es-AR" sz="1801" dirty="0">
                <a:solidFill>
                  <a:schemeClr val="accent2"/>
                </a:solidFill>
              </a:rPr>
              <a:t>(1) </a:t>
            </a:r>
            <a:r>
              <a:rPr lang="es-AR" sz="1801" dirty="0" err="1">
                <a:solidFill>
                  <a:schemeClr val="accent2"/>
                </a:solidFill>
              </a:rPr>
              <a:t>automatically</a:t>
            </a:r>
            <a:r>
              <a:rPr lang="es-AR" sz="1801" dirty="0">
                <a:solidFill>
                  <a:schemeClr val="accent2"/>
                </a:solidFill>
              </a:rPr>
              <a:t> </a:t>
            </a:r>
            <a:r>
              <a:rPr lang="es-AR" sz="1801" dirty="0" err="1">
                <a:solidFill>
                  <a:schemeClr val="accent2"/>
                </a:solidFill>
              </a:rPr>
              <a:t>from</a:t>
            </a:r>
            <a:r>
              <a:rPr lang="es-AR" sz="1801" dirty="0">
                <a:solidFill>
                  <a:schemeClr val="accent2"/>
                </a:solidFill>
              </a:rPr>
              <a:t> </a:t>
            </a:r>
            <a:r>
              <a:rPr lang="es-AR" sz="1801" dirty="0" err="1">
                <a:solidFill>
                  <a:schemeClr val="accent2"/>
                </a:solidFill>
              </a:rPr>
              <a:t>the</a:t>
            </a:r>
            <a:r>
              <a:rPr lang="es-AR" sz="1801" dirty="0">
                <a:solidFill>
                  <a:schemeClr val="accent2"/>
                </a:solidFill>
              </a:rPr>
              <a:t> </a:t>
            </a:r>
            <a:r>
              <a:rPr lang="es-AR" sz="1801" dirty="0" err="1">
                <a:solidFill>
                  <a:schemeClr val="accent2"/>
                </a:solidFill>
              </a:rPr>
              <a:t>Parent’s</a:t>
            </a:r>
            <a:r>
              <a:rPr lang="es-AR" sz="1801" dirty="0">
                <a:solidFill>
                  <a:schemeClr val="accent2"/>
                </a:solidFill>
              </a:rPr>
              <a:t> </a:t>
            </a:r>
            <a:r>
              <a:rPr lang="es-AR" sz="1801" dirty="0" err="1">
                <a:solidFill>
                  <a:schemeClr val="accent2"/>
                </a:solidFill>
              </a:rPr>
              <a:t>tax</a:t>
            </a:r>
            <a:r>
              <a:rPr lang="es-AR" sz="1801" dirty="0">
                <a:solidFill>
                  <a:schemeClr val="accent2"/>
                </a:solidFill>
              </a:rPr>
              <a:t> </a:t>
            </a:r>
            <a:r>
              <a:rPr lang="es-AR" sz="1801" dirty="0" err="1">
                <a:solidFill>
                  <a:schemeClr val="accent2"/>
                </a:solidFill>
              </a:rPr>
              <a:t>authority</a:t>
            </a:r>
            <a:r>
              <a:rPr lang="es-AR" sz="1801" dirty="0"/>
              <a:t>, </a:t>
            </a:r>
          </a:p>
          <a:p>
            <a:r>
              <a:rPr lang="es-AR" sz="1801" dirty="0">
                <a:solidFill>
                  <a:schemeClr val="accent1">
                    <a:lumMod val="50000"/>
                  </a:schemeClr>
                </a:solidFill>
              </a:rPr>
              <a:t>(2) </a:t>
            </a:r>
            <a:r>
              <a:rPr lang="es-AR" sz="1801" dirty="0" err="1">
                <a:solidFill>
                  <a:schemeClr val="accent1">
                    <a:lumMod val="50000"/>
                  </a:schemeClr>
                </a:solidFill>
              </a:rPr>
              <a:t>automatically</a:t>
            </a:r>
            <a:r>
              <a:rPr lang="es-AR" sz="1801" dirty="0">
                <a:solidFill>
                  <a:schemeClr val="accent1">
                    <a:lumMod val="50000"/>
                  </a:schemeClr>
                </a:solidFill>
              </a:rPr>
              <a:t> </a:t>
            </a:r>
            <a:r>
              <a:rPr lang="es-AR" sz="1801" dirty="0" err="1">
                <a:solidFill>
                  <a:schemeClr val="accent1">
                    <a:lumMod val="50000"/>
                  </a:schemeClr>
                </a:solidFill>
              </a:rPr>
              <a:t>from</a:t>
            </a:r>
            <a:r>
              <a:rPr lang="es-AR" sz="1801" dirty="0">
                <a:solidFill>
                  <a:schemeClr val="accent1">
                    <a:lumMod val="50000"/>
                  </a:schemeClr>
                </a:solidFill>
              </a:rPr>
              <a:t> </a:t>
            </a:r>
            <a:r>
              <a:rPr lang="es-AR" sz="1801" dirty="0" err="1">
                <a:solidFill>
                  <a:schemeClr val="accent1">
                    <a:lumMod val="50000"/>
                  </a:schemeClr>
                </a:solidFill>
              </a:rPr>
              <a:t>the</a:t>
            </a:r>
            <a:r>
              <a:rPr lang="es-AR" sz="1801" dirty="0">
                <a:solidFill>
                  <a:schemeClr val="accent1">
                    <a:lumMod val="50000"/>
                  </a:schemeClr>
                </a:solidFill>
              </a:rPr>
              <a:t> </a:t>
            </a:r>
            <a:r>
              <a:rPr lang="es-AR" sz="1801" dirty="0" err="1">
                <a:solidFill>
                  <a:schemeClr val="accent1">
                    <a:lumMod val="50000"/>
                  </a:schemeClr>
                </a:solidFill>
              </a:rPr>
              <a:t>Surrogate’s</a:t>
            </a:r>
            <a:r>
              <a:rPr lang="es-AR" sz="1801" dirty="0">
                <a:solidFill>
                  <a:schemeClr val="accent1">
                    <a:lumMod val="50000"/>
                  </a:schemeClr>
                </a:solidFill>
              </a:rPr>
              <a:t> </a:t>
            </a:r>
            <a:r>
              <a:rPr lang="es-AR" sz="1801" dirty="0" err="1">
                <a:solidFill>
                  <a:schemeClr val="accent1">
                    <a:lumMod val="50000"/>
                  </a:schemeClr>
                </a:solidFill>
              </a:rPr>
              <a:t>tax</a:t>
            </a:r>
            <a:r>
              <a:rPr lang="es-AR" sz="1801" dirty="0">
                <a:solidFill>
                  <a:schemeClr val="accent1">
                    <a:lumMod val="50000"/>
                  </a:schemeClr>
                </a:solidFill>
              </a:rPr>
              <a:t> </a:t>
            </a:r>
            <a:r>
              <a:rPr lang="es-AR" sz="1801" dirty="0" err="1">
                <a:solidFill>
                  <a:schemeClr val="accent1">
                    <a:lumMod val="50000"/>
                  </a:schemeClr>
                </a:solidFill>
              </a:rPr>
              <a:t>authority</a:t>
            </a:r>
            <a:r>
              <a:rPr lang="es-AR" sz="1801" dirty="0"/>
              <a:t>, </a:t>
            </a:r>
            <a:r>
              <a:rPr lang="es-AR" sz="1801" dirty="0" err="1"/>
              <a:t>or</a:t>
            </a:r>
            <a:r>
              <a:rPr lang="es-AR" sz="1801" dirty="0"/>
              <a:t> </a:t>
            </a:r>
            <a:r>
              <a:rPr lang="es-AR" sz="1801" dirty="0">
                <a:solidFill>
                  <a:srgbClr val="00B050"/>
                </a:solidFill>
              </a:rPr>
              <a:t>(3) </a:t>
            </a:r>
            <a:r>
              <a:rPr lang="es-AR" sz="1801" dirty="0" err="1">
                <a:solidFill>
                  <a:srgbClr val="00B050"/>
                </a:solidFill>
              </a:rPr>
              <a:t>directly</a:t>
            </a:r>
            <a:r>
              <a:rPr lang="es-AR" sz="1801" dirty="0">
                <a:solidFill>
                  <a:srgbClr val="00B050"/>
                </a:solidFill>
              </a:rPr>
              <a:t> </a:t>
            </a:r>
            <a:r>
              <a:rPr lang="es-AR" sz="1801" dirty="0" err="1">
                <a:solidFill>
                  <a:srgbClr val="00B050"/>
                </a:solidFill>
              </a:rPr>
              <a:t>from</a:t>
            </a:r>
            <a:r>
              <a:rPr lang="es-AR" sz="1801" dirty="0">
                <a:solidFill>
                  <a:srgbClr val="00B050"/>
                </a:solidFill>
              </a:rPr>
              <a:t> </a:t>
            </a:r>
            <a:r>
              <a:rPr lang="es-AR" sz="1801" dirty="0" err="1">
                <a:solidFill>
                  <a:srgbClr val="00B050"/>
                </a:solidFill>
              </a:rPr>
              <a:t>the</a:t>
            </a:r>
            <a:r>
              <a:rPr lang="es-AR" sz="1801" dirty="0">
                <a:solidFill>
                  <a:srgbClr val="00B050"/>
                </a:solidFill>
              </a:rPr>
              <a:t> </a:t>
            </a:r>
            <a:r>
              <a:rPr lang="es-AR" sz="1801" dirty="0" err="1">
                <a:solidFill>
                  <a:srgbClr val="00B050"/>
                </a:solidFill>
              </a:rPr>
              <a:t>multinational’s</a:t>
            </a:r>
            <a:r>
              <a:rPr lang="es-AR" sz="1801" dirty="0">
                <a:solidFill>
                  <a:srgbClr val="00B050"/>
                </a:solidFill>
              </a:rPr>
              <a:t> </a:t>
            </a:r>
            <a:r>
              <a:rPr lang="es-AR" sz="1801" dirty="0" err="1">
                <a:solidFill>
                  <a:srgbClr val="00B050"/>
                </a:solidFill>
              </a:rPr>
              <a:t>subsidiary</a:t>
            </a:r>
            <a:r>
              <a:rPr lang="es-AR" sz="1801" dirty="0">
                <a:solidFill>
                  <a:srgbClr val="00B050"/>
                </a:solidFill>
              </a:rPr>
              <a:t> </a:t>
            </a:r>
            <a:r>
              <a:rPr lang="es-AR" sz="1801" dirty="0" err="1">
                <a:solidFill>
                  <a:srgbClr val="00B050"/>
                </a:solidFill>
              </a:rPr>
              <a:t>resident</a:t>
            </a:r>
            <a:r>
              <a:rPr lang="es-AR" sz="1801" dirty="0">
                <a:solidFill>
                  <a:srgbClr val="00B050"/>
                </a:solidFill>
              </a:rPr>
              <a:t> in country Local (</a:t>
            </a:r>
            <a:r>
              <a:rPr lang="es-AR" sz="1801" dirty="0" err="1">
                <a:solidFill>
                  <a:srgbClr val="00B050"/>
                </a:solidFill>
              </a:rPr>
              <a:t>called</a:t>
            </a:r>
            <a:r>
              <a:rPr lang="es-AR" sz="1801" dirty="0">
                <a:solidFill>
                  <a:srgbClr val="00B050"/>
                </a:solidFill>
              </a:rPr>
              <a:t> “local </a:t>
            </a:r>
            <a:r>
              <a:rPr lang="es-AR" sz="1801" dirty="0" err="1">
                <a:solidFill>
                  <a:srgbClr val="00B050"/>
                </a:solidFill>
              </a:rPr>
              <a:t>filing</a:t>
            </a:r>
            <a:r>
              <a:rPr lang="es-AR" sz="1801" dirty="0">
                <a:solidFill>
                  <a:srgbClr val="00B050"/>
                </a:solidFill>
              </a:rPr>
              <a:t>”)</a:t>
            </a:r>
            <a:r>
              <a:rPr lang="es-AR" sz="1801" dirty="0"/>
              <a:t>. </a:t>
            </a:r>
            <a:r>
              <a:rPr lang="es-AR" sz="1801" dirty="0" err="1"/>
              <a:t>They</a:t>
            </a:r>
            <a:r>
              <a:rPr lang="es-AR" sz="1801" dirty="0"/>
              <a:t> </a:t>
            </a:r>
            <a:r>
              <a:rPr lang="es-AR" sz="1801" dirty="0" err="1"/>
              <a:t>work</a:t>
            </a:r>
            <a:r>
              <a:rPr lang="es-AR" sz="1801" dirty="0"/>
              <a:t> as a </a:t>
            </a:r>
            <a:r>
              <a:rPr lang="es-AR" sz="1801" dirty="0" err="1"/>
              <a:t>cascade</a:t>
            </a:r>
            <a:r>
              <a:rPr lang="es-AR" sz="1801" dirty="0"/>
              <a:t>. </a:t>
            </a:r>
            <a:r>
              <a:rPr lang="es-AR" sz="1801" dirty="0" err="1"/>
              <a:t>However</a:t>
            </a:r>
            <a:r>
              <a:rPr lang="es-AR" sz="1801" dirty="0"/>
              <a:t>, </a:t>
            </a:r>
            <a:r>
              <a:rPr lang="es-AR" sz="1801" dirty="0" err="1"/>
              <a:t>an</a:t>
            </a:r>
            <a:r>
              <a:rPr lang="es-AR" sz="1801" dirty="0"/>
              <a:t> </a:t>
            </a:r>
            <a:r>
              <a:rPr lang="es-AR" sz="1801" dirty="0" err="1"/>
              <a:t>international</a:t>
            </a:r>
            <a:r>
              <a:rPr lang="es-AR" sz="1801" dirty="0"/>
              <a:t> </a:t>
            </a:r>
            <a:r>
              <a:rPr lang="es-AR" sz="1801" dirty="0" err="1"/>
              <a:t>agreement</a:t>
            </a:r>
            <a:r>
              <a:rPr lang="es-AR" sz="1801" dirty="0"/>
              <a:t> </a:t>
            </a:r>
            <a:r>
              <a:rPr lang="es-AR" sz="1801" dirty="0" err="1"/>
              <a:t>between</a:t>
            </a:r>
            <a:r>
              <a:rPr lang="es-AR" sz="1801" dirty="0"/>
              <a:t> </a:t>
            </a:r>
            <a:r>
              <a:rPr lang="es-AR" sz="1801" dirty="0" err="1"/>
              <a:t>the</a:t>
            </a:r>
            <a:r>
              <a:rPr lang="es-AR" sz="1801" dirty="0"/>
              <a:t> </a:t>
            </a:r>
            <a:r>
              <a:rPr lang="es-AR" sz="1801" dirty="0" err="1"/>
              <a:t>Subsidiary’s</a:t>
            </a:r>
            <a:r>
              <a:rPr lang="es-AR" sz="1801" dirty="0"/>
              <a:t> country and </a:t>
            </a:r>
            <a:r>
              <a:rPr lang="es-AR" sz="1801" dirty="0" err="1"/>
              <a:t>the</a:t>
            </a:r>
            <a:r>
              <a:rPr lang="es-AR" sz="1801" dirty="0"/>
              <a:t> </a:t>
            </a:r>
            <a:r>
              <a:rPr lang="es-AR" sz="1801" dirty="0" err="1"/>
              <a:t>Parent’s</a:t>
            </a:r>
            <a:r>
              <a:rPr lang="es-AR" sz="1801" dirty="0"/>
              <a:t> country </a:t>
            </a:r>
            <a:r>
              <a:rPr lang="es-AR" sz="1801" dirty="0" err="1"/>
              <a:t>is</a:t>
            </a:r>
            <a:r>
              <a:rPr lang="es-AR" sz="1801" dirty="0"/>
              <a:t> </a:t>
            </a:r>
            <a:r>
              <a:rPr lang="es-AR" sz="1801" dirty="0" err="1"/>
              <a:t>necessary</a:t>
            </a:r>
            <a:r>
              <a:rPr lang="es-AR" sz="1801" dirty="0"/>
              <a:t> to </a:t>
            </a:r>
            <a:r>
              <a:rPr lang="es-AR" sz="1801" dirty="0" err="1"/>
              <a:t>trigger</a:t>
            </a:r>
            <a:r>
              <a:rPr lang="es-AR" sz="1801" dirty="0"/>
              <a:t> </a:t>
            </a:r>
            <a:r>
              <a:rPr lang="es-AR" sz="1801" dirty="0" err="1"/>
              <a:t>the</a:t>
            </a:r>
            <a:r>
              <a:rPr lang="es-AR" sz="1801" dirty="0"/>
              <a:t> </a:t>
            </a:r>
            <a:r>
              <a:rPr lang="es-AR" sz="1801" dirty="0" err="1"/>
              <a:t>whole</a:t>
            </a:r>
            <a:r>
              <a:rPr lang="es-AR" sz="1801" dirty="0"/>
              <a:t> </a:t>
            </a:r>
            <a:r>
              <a:rPr lang="es-AR" sz="1801" dirty="0" err="1"/>
              <a:t>process</a:t>
            </a:r>
            <a:r>
              <a:rPr lang="es-AR" sz="1801" dirty="0"/>
              <a:t>.</a:t>
            </a:r>
            <a:endParaRPr lang="en-US" sz="1801" dirty="0"/>
          </a:p>
        </p:txBody>
      </p:sp>
      <p:sp>
        <p:nvSpPr>
          <p:cNvPr id="41" name="TextBox 40"/>
          <p:cNvSpPr txBox="1"/>
          <p:nvPr/>
        </p:nvSpPr>
        <p:spPr>
          <a:xfrm>
            <a:off x="7881743" y="2212371"/>
            <a:ext cx="1332933" cy="369460"/>
          </a:xfrm>
          <a:prstGeom prst="rect">
            <a:avLst/>
          </a:prstGeom>
          <a:noFill/>
        </p:spPr>
        <p:txBody>
          <a:bodyPr wrap="square" rtlCol="0">
            <a:spAutoFit/>
          </a:bodyPr>
          <a:lstStyle/>
          <a:p>
            <a:r>
              <a:rPr lang="es-AR" sz="1801" b="1" dirty="0" err="1"/>
              <a:t>CbC</a:t>
            </a:r>
            <a:r>
              <a:rPr lang="es-AR" sz="1801" b="1" dirty="0"/>
              <a:t> </a:t>
            </a:r>
            <a:r>
              <a:rPr lang="es-AR" sz="1801" b="1" dirty="0" err="1"/>
              <a:t>Report</a:t>
            </a:r>
            <a:endParaRPr lang="en-US" sz="1801" b="1" dirty="0"/>
          </a:p>
        </p:txBody>
      </p:sp>
      <p:cxnSp>
        <p:nvCxnSpPr>
          <p:cNvPr id="43" name="Straight Arrow Connector 42"/>
          <p:cNvCxnSpPr/>
          <p:nvPr/>
        </p:nvCxnSpPr>
        <p:spPr>
          <a:xfrm>
            <a:off x="7328454" y="1989747"/>
            <a:ext cx="2687333"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1" name="Picture 20"/>
          <p:cNvPicPr>
            <a:picLocks noChangeAspect="1"/>
          </p:cNvPicPr>
          <p:nvPr/>
        </p:nvPicPr>
        <p:blipFill>
          <a:blip r:embed="rId5"/>
          <a:stretch>
            <a:fillRect/>
          </a:stretch>
        </p:blipFill>
        <p:spPr>
          <a:xfrm>
            <a:off x="8215391" y="1604231"/>
            <a:ext cx="589755" cy="589755"/>
          </a:xfrm>
          <a:prstGeom prst="rect">
            <a:avLst/>
          </a:prstGeom>
        </p:spPr>
      </p:pic>
      <p:cxnSp>
        <p:nvCxnSpPr>
          <p:cNvPr id="46" name="Straight Arrow Connector 45"/>
          <p:cNvCxnSpPr/>
          <p:nvPr/>
        </p:nvCxnSpPr>
        <p:spPr>
          <a:xfrm>
            <a:off x="10648540" y="2876996"/>
            <a:ext cx="0" cy="1980740"/>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9210850" y="4006211"/>
            <a:ext cx="2517589" cy="369460"/>
          </a:xfrm>
          <a:prstGeom prst="rect">
            <a:avLst/>
          </a:prstGeom>
          <a:noFill/>
        </p:spPr>
        <p:txBody>
          <a:bodyPr wrap="square" rtlCol="0">
            <a:spAutoFit/>
          </a:bodyPr>
          <a:lstStyle/>
          <a:p>
            <a:r>
              <a:rPr lang="es-AR" sz="1801" b="1" i="1" dirty="0">
                <a:solidFill>
                  <a:schemeClr val="accent2"/>
                </a:solidFill>
              </a:rPr>
              <a:t>(1) </a:t>
            </a:r>
            <a:r>
              <a:rPr lang="es-AR" sz="1801" b="1" i="1" dirty="0" err="1">
                <a:solidFill>
                  <a:schemeClr val="accent2"/>
                </a:solidFill>
              </a:rPr>
              <a:t>Automatic</a:t>
            </a:r>
            <a:r>
              <a:rPr lang="es-AR" sz="1801" b="1" i="1" dirty="0">
                <a:solidFill>
                  <a:schemeClr val="accent2"/>
                </a:solidFill>
              </a:rPr>
              <a:t>  Exchange</a:t>
            </a:r>
            <a:endParaRPr lang="en-US" sz="1801" b="1" i="1" dirty="0">
              <a:solidFill>
                <a:schemeClr val="accent2"/>
              </a:solidFill>
            </a:endParaRPr>
          </a:p>
        </p:txBody>
      </p:sp>
      <p:pic>
        <p:nvPicPr>
          <p:cNvPr id="49" name="Picture 48"/>
          <p:cNvPicPr>
            <a:picLocks noChangeAspect="1"/>
          </p:cNvPicPr>
          <p:nvPr/>
        </p:nvPicPr>
        <p:blipFill>
          <a:blip r:embed="rId5"/>
          <a:stretch>
            <a:fillRect/>
          </a:stretch>
        </p:blipFill>
        <p:spPr>
          <a:xfrm>
            <a:off x="10310577" y="3420736"/>
            <a:ext cx="589755" cy="589755"/>
          </a:xfrm>
          <a:prstGeom prst="rect">
            <a:avLst/>
          </a:prstGeom>
        </p:spPr>
      </p:pic>
      <p:cxnSp>
        <p:nvCxnSpPr>
          <p:cNvPr id="51" name="Straight Arrow Connector 50"/>
          <p:cNvCxnSpPr/>
          <p:nvPr/>
        </p:nvCxnSpPr>
        <p:spPr>
          <a:xfrm>
            <a:off x="5715089" y="4217381"/>
            <a:ext cx="4556571" cy="1018068"/>
          </a:xfrm>
          <a:prstGeom prst="straightConnector1">
            <a:avLst/>
          </a:prstGeom>
          <a:ln w="381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52" name="Picture 51"/>
          <p:cNvPicPr>
            <a:picLocks noChangeAspect="1"/>
          </p:cNvPicPr>
          <p:nvPr/>
        </p:nvPicPr>
        <p:blipFill>
          <a:blip r:embed="rId5"/>
          <a:stretch>
            <a:fillRect/>
          </a:stretch>
        </p:blipFill>
        <p:spPr>
          <a:xfrm>
            <a:off x="6852996" y="4261538"/>
            <a:ext cx="589755" cy="589755"/>
          </a:xfrm>
          <a:prstGeom prst="rect">
            <a:avLst/>
          </a:prstGeom>
        </p:spPr>
      </p:pic>
      <p:cxnSp>
        <p:nvCxnSpPr>
          <p:cNvPr id="55" name="Straight Arrow Connector 54"/>
          <p:cNvCxnSpPr/>
          <p:nvPr/>
        </p:nvCxnSpPr>
        <p:spPr>
          <a:xfrm>
            <a:off x="8004316" y="5857460"/>
            <a:ext cx="2414366" cy="0"/>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pic>
        <p:nvPicPr>
          <p:cNvPr id="56" name="Picture 55"/>
          <p:cNvPicPr>
            <a:picLocks noChangeAspect="1"/>
          </p:cNvPicPr>
          <p:nvPr/>
        </p:nvPicPr>
        <p:blipFill>
          <a:blip r:embed="rId5"/>
          <a:stretch>
            <a:fillRect/>
          </a:stretch>
        </p:blipFill>
        <p:spPr>
          <a:xfrm>
            <a:off x="8276625" y="5503500"/>
            <a:ext cx="589755" cy="589755"/>
          </a:xfrm>
          <a:prstGeom prst="rect">
            <a:avLst/>
          </a:prstGeom>
        </p:spPr>
      </p:pic>
      <p:sp>
        <p:nvSpPr>
          <p:cNvPr id="57" name="TextBox 56"/>
          <p:cNvSpPr txBox="1"/>
          <p:nvPr/>
        </p:nvSpPr>
        <p:spPr>
          <a:xfrm>
            <a:off x="8760558" y="5860869"/>
            <a:ext cx="1658123" cy="369460"/>
          </a:xfrm>
          <a:prstGeom prst="rect">
            <a:avLst/>
          </a:prstGeom>
          <a:noFill/>
        </p:spPr>
        <p:txBody>
          <a:bodyPr wrap="square" rtlCol="0">
            <a:spAutoFit/>
          </a:bodyPr>
          <a:lstStyle/>
          <a:p>
            <a:r>
              <a:rPr lang="es-AR" sz="1801" b="1" i="1" dirty="0">
                <a:solidFill>
                  <a:srgbClr val="00B050"/>
                </a:solidFill>
              </a:rPr>
              <a:t>(3) Local </a:t>
            </a:r>
            <a:r>
              <a:rPr lang="es-AR" sz="1801" b="1" i="1" dirty="0" err="1">
                <a:solidFill>
                  <a:srgbClr val="00B050"/>
                </a:solidFill>
              </a:rPr>
              <a:t>Filing</a:t>
            </a:r>
            <a:endParaRPr lang="en-US" sz="1801" b="1" i="1" dirty="0">
              <a:solidFill>
                <a:srgbClr val="00B050"/>
              </a:solidFill>
            </a:endParaRPr>
          </a:p>
        </p:txBody>
      </p:sp>
      <p:sp>
        <p:nvSpPr>
          <p:cNvPr id="53" name="TextBox 52"/>
          <p:cNvSpPr txBox="1"/>
          <p:nvPr/>
        </p:nvSpPr>
        <p:spPr>
          <a:xfrm rot="823761">
            <a:off x="7443790" y="4515882"/>
            <a:ext cx="2517589" cy="369460"/>
          </a:xfrm>
          <a:prstGeom prst="rect">
            <a:avLst/>
          </a:prstGeom>
          <a:noFill/>
        </p:spPr>
        <p:txBody>
          <a:bodyPr wrap="square" rtlCol="0">
            <a:spAutoFit/>
          </a:bodyPr>
          <a:lstStyle/>
          <a:p>
            <a:r>
              <a:rPr lang="es-AR" sz="1801" b="1" i="1" dirty="0">
                <a:solidFill>
                  <a:schemeClr val="accent1">
                    <a:lumMod val="50000"/>
                  </a:schemeClr>
                </a:solidFill>
              </a:rPr>
              <a:t>(2) </a:t>
            </a:r>
            <a:r>
              <a:rPr lang="es-AR" sz="1801" b="1" i="1" dirty="0" err="1">
                <a:solidFill>
                  <a:schemeClr val="accent1">
                    <a:lumMod val="50000"/>
                  </a:schemeClr>
                </a:solidFill>
              </a:rPr>
              <a:t>Automatic</a:t>
            </a:r>
            <a:r>
              <a:rPr lang="es-AR" sz="1801" b="1" i="1" dirty="0">
                <a:solidFill>
                  <a:schemeClr val="accent1">
                    <a:lumMod val="50000"/>
                  </a:schemeClr>
                </a:solidFill>
              </a:rPr>
              <a:t>  Exchange</a:t>
            </a:r>
            <a:endParaRPr lang="en-US" sz="1801" b="1" i="1" dirty="0">
              <a:solidFill>
                <a:schemeClr val="accent1">
                  <a:lumMod val="50000"/>
                </a:schemeClr>
              </a:solidFill>
            </a:endParaRPr>
          </a:p>
        </p:txBody>
      </p:sp>
      <p:cxnSp>
        <p:nvCxnSpPr>
          <p:cNvPr id="61" name="Straight Arrow Connector 60"/>
          <p:cNvCxnSpPr/>
          <p:nvPr/>
        </p:nvCxnSpPr>
        <p:spPr>
          <a:xfrm>
            <a:off x="2291467" y="4606861"/>
            <a:ext cx="2010805"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p:nvPicPr>
        <p:blipFill>
          <a:blip r:embed="rId5"/>
          <a:stretch>
            <a:fillRect/>
          </a:stretch>
        </p:blipFill>
        <p:spPr>
          <a:xfrm>
            <a:off x="3178406" y="4221346"/>
            <a:ext cx="589755" cy="589755"/>
          </a:xfrm>
          <a:prstGeom prst="rect">
            <a:avLst/>
          </a:prstGeom>
        </p:spPr>
      </p:pic>
    </p:spTree>
    <p:extLst>
      <p:ext uri="{BB962C8B-B14F-4D97-AF65-F5344CB8AC3E}">
        <p14:creationId xmlns:p14="http://schemas.microsoft.com/office/powerpoint/2010/main" val="3000630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070182" y="928116"/>
            <a:ext cx="3115872" cy="369460"/>
          </a:xfrm>
          <a:prstGeom prst="rect">
            <a:avLst/>
          </a:prstGeom>
          <a:noFill/>
        </p:spPr>
        <p:txBody>
          <a:bodyPr wrap="square" rtlCol="0">
            <a:spAutoFit/>
          </a:bodyPr>
          <a:lstStyle/>
          <a:p>
            <a:r>
              <a:rPr lang="es-AR" sz="1801" dirty="0" err="1">
                <a:solidFill>
                  <a:srgbClr val="0070C0"/>
                </a:solidFill>
              </a:rPr>
              <a:t>Tax</a:t>
            </a:r>
            <a:r>
              <a:rPr lang="es-AR" sz="1801" dirty="0">
                <a:solidFill>
                  <a:srgbClr val="0070C0"/>
                </a:solidFill>
              </a:rPr>
              <a:t> </a:t>
            </a:r>
            <a:r>
              <a:rPr lang="es-AR" sz="1801" dirty="0" err="1">
                <a:solidFill>
                  <a:srgbClr val="0070C0"/>
                </a:solidFill>
              </a:rPr>
              <a:t>Justice</a:t>
            </a:r>
            <a:r>
              <a:rPr lang="es-AR" sz="1801" dirty="0">
                <a:solidFill>
                  <a:srgbClr val="0070C0"/>
                </a:solidFill>
              </a:rPr>
              <a:t> </a:t>
            </a:r>
            <a:r>
              <a:rPr lang="es-AR" sz="1801" dirty="0" err="1">
                <a:solidFill>
                  <a:srgbClr val="0070C0"/>
                </a:solidFill>
              </a:rPr>
              <a:t>Network’s</a:t>
            </a:r>
            <a:r>
              <a:rPr lang="es-AR" sz="1801" dirty="0">
                <a:solidFill>
                  <a:srgbClr val="0070C0"/>
                </a:solidFill>
              </a:rPr>
              <a:t> </a:t>
            </a:r>
            <a:r>
              <a:rPr lang="es-AR" sz="1801" dirty="0" err="1">
                <a:solidFill>
                  <a:srgbClr val="0070C0"/>
                </a:solidFill>
              </a:rPr>
              <a:t>Proposal</a:t>
            </a:r>
            <a:endParaRPr lang="en-US" sz="1801" dirty="0">
              <a:solidFill>
                <a:srgbClr val="0070C0"/>
              </a:solidFill>
            </a:endParaRPr>
          </a:p>
        </p:txBody>
      </p:sp>
      <p:pic>
        <p:nvPicPr>
          <p:cNvPr id="82" name="Picture 81"/>
          <p:cNvPicPr>
            <a:picLocks noChangeAspect="1"/>
          </p:cNvPicPr>
          <p:nvPr/>
        </p:nvPicPr>
        <p:blipFill>
          <a:blip r:embed="rId2"/>
          <a:stretch>
            <a:fillRect/>
          </a:stretch>
        </p:blipFill>
        <p:spPr>
          <a:xfrm>
            <a:off x="4070182" y="2332769"/>
            <a:ext cx="950708" cy="950708"/>
          </a:xfrm>
          <a:prstGeom prst="rect">
            <a:avLst/>
          </a:prstGeom>
        </p:spPr>
      </p:pic>
      <p:sp>
        <p:nvSpPr>
          <p:cNvPr id="83" name="TextBox 82"/>
          <p:cNvSpPr txBox="1"/>
          <p:nvPr/>
        </p:nvSpPr>
        <p:spPr>
          <a:xfrm>
            <a:off x="3875972" y="3311418"/>
            <a:ext cx="1438150" cy="523220"/>
          </a:xfrm>
          <a:prstGeom prst="rect">
            <a:avLst/>
          </a:prstGeom>
          <a:noFill/>
        </p:spPr>
        <p:txBody>
          <a:bodyPr wrap="square" rtlCol="0">
            <a:spAutoFit/>
          </a:bodyPr>
          <a:lstStyle/>
          <a:p>
            <a:r>
              <a:rPr lang="es-AR" sz="1400" b="1" dirty="0" err="1"/>
              <a:t>Multinational’s</a:t>
            </a:r>
            <a:r>
              <a:rPr lang="es-AR" sz="1400" b="1" dirty="0"/>
              <a:t> </a:t>
            </a:r>
            <a:r>
              <a:rPr lang="es-AR" sz="1400" b="1" dirty="0" err="1"/>
              <a:t>headquarters</a:t>
            </a:r>
            <a:endParaRPr lang="en-US" sz="1400" b="1" dirty="0"/>
          </a:p>
        </p:txBody>
      </p:sp>
      <p:sp>
        <p:nvSpPr>
          <p:cNvPr id="85" name="TextBox 84"/>
          <p:cNvSpPr txBox="1"/>
          <p:nvPr/>
        </p:nvSpPr>
        <p:spPr>
          <a:xfrm>
            <a:off x="5772707" y="3166838"/>
            <a:ext cx="1744057" cy="1169551"/>
          </a:xfrm>
          <a:prstGeom prst="rect">
            <a:avLst/>
          </a:prstGeom>
          <a:noFill/>
        </p:spPr>
        <p:txBody>
          <a:bodyPr wrap="square" rtlCol="0">
            <a:spAutoFit/>
          </a:bodyPr>
          <a:lstStyle/>
          <a:p>
            <a:pPr algn="ctr"/>
            <a:r>
              <a:rPr lang="es-AR" sz="1400" b="1" dirty="0" err="1">
                <a:solidFill>
                  <a:schemeClr val="accent6"/>
                </a:solidFill>
              </a:rPr>
              <a:t>CbC</a:t>
            </a:r>
            <a:r>
              <a:rPr lang="es-AR" sz="1400" b="1" dirty="0">
                <a:solidFill>
                  <a:schemeClr val="accent6"/>
                </a:solidFill>
              </a:rPr>
              <a:t> </a:t>
            </a:r>
            <a:r>
              <a:rPr lang="es-AR" sz="1400" b="1" dirty="0" err="1">
                <a:solidFill>
                  <a:schemeClr val="accent6"/>
                </a:solidFill>
              </a:rPr>
              <a:t>Report</a:t>
            </a:r>
            <a:r>
              <a:rPr lang="es-AR" sz="1400" b="1" dirty="0">
                <a:solidFill>
                  <a:schemeClr val="accent6"/>
                </a:solidFill>
              </a:rPr>
              <a:t> </a:t>
            </a:r>
          </a:p>
          <a:p>
            <a:pPr algn="ctr"/>
            <a:r>
              <a:rPr lang="es-AR" sz="1400" b="1" dirty="0" err="1">
                <a:solidFill>
                  <a:schemeClr val="accent6"/>
                </a:solidFill>
              </a:rPr>
              <a:t>public</a:t>
            </a:r>
            <a:r>
              <a:rPr lang="es-AR" sz="1400" b="1" dirty="0">
                <a:solidFill>
                  <a:schemeClr val="accent6"/>
                </a:solidFill>
              </a:rPr>
              <a:t> and </a:t>
            </a:r>
            <a:r>
              <a:rPr lang="es-AR" sz="1400" b="1" dirty="0" err="1">
                <a:solidFill>
                  <a:schemeClr val="accent6"/>
                </a:solidFill>
              </a:rPr>
              <a:t>for</a:t>
            </a:r>
            <a:r>
              <a:rPr lang="es-AR" sz="1400" b="1" dirty="0">
                <a:solidFill>
                  <a:schemeClr val="accent6"/>
                </a:solidFill>
              </a:rPr>
              <a:t> </a:t>
            </a:r>
            <a:r>
              <a:rPr lang="es-AR" sz="1400" b="1" dirty="0" err="1">
                <a:solidFill>
                  <a:schemeClr val="accent6"/>
                </a:solidFill>
              </a:rPr>
              <a:t>all</a:t>
            </a:r>
            <a:r>
              <a:rPr lang="es-AR" sz="1400" b="1" dirty="0">
                <a:solidFill>
                  <a:schemeClr val="accent6"/>
                </a:solidFill>
              </a:rPr>
              <a:t> (</a:t>
            </a:r>
            <a:r>
              <a:rPr lang="es-AR" sz="1400" b="1" dirty="0" err="1">
                <a:solidFill>
                  <a:schemeClr val="accent6"/>
                </a:solidFill>
              </a:rPr>
              <a:t>tax</a:t>
            </a:r>
            <a:r>
              <a:rPr lang="es-AR" sz="1400" b="1" dirty="0">
                <a:solidFill>
                  <a:schemeClr val="accent6"/>
                </a:solidFill>
              </a:rPr>
              <a:t> </a:t>
            </a:r>
            <a:r>
              <a:rPr lang="es-AR" sz="1400" b="1" dirty="0" err="1">
                <a:solidFill>
                  <a:schemeClr val="accent6"/>
                </a:solidFill>
              </a:rPr>
              <a:t>authorities</a:t>
            </a:r>
            <a:r>
              <a:rPr lang="es-AR" sz="1400" b="1" dirty="0">
                <a:solidFill>
                  <a:schemeClr val="accent6"/>
                </a:solidFill>
              </a:rPr>
              <a:t>, </a:t>
            </a:r>
            <a:r>
              <a:rPr lang="es-AR" sz="1400" b="1" dirty="0" err="1">
                <a:solidFill>
                  <a:schemeClr val="accent6"/>
                </a:solidFill>
              </a:rPr>
              <a:t>NGOs</a:t>
            </a:r>
            <a:r>
              <a:rPr lang="es-AR" sz="1400" b="1" dirty="0">
                <a:solidFill>
                  <a:schemeClr val="accent6"/>
                </a:solidFill>
              </a:rPr>
              <a:t>, </a:t>
            </a:r>
            <a:r>
              <a:rPr lang="es-AR" sz="1400" b="1" dirty="0" err="1">
                <a:solidFill>
                  <a:schemeClr val="accent6"/>
                </a:solidFill>
              </a:rPr>
              <a:t>journalists</a:t>
            </a:r>
            <a:r>
              <a:rPr lang="es-AR" sz="1400" b="1" dirty="0">
                <a:solidFill>
                  <a:schemeClr val="accent6"/>
                </a:solidFill>
              </a:rPr>
              <a:t>) at no </a:t>
            </a:r>
            <a:r>
              <a:rPr lang="es-AR" sz="1400" b="1" dirty="0" err="1">
                <a:solidFill>
                  <a:schemeClr val="accent6"/>
                </a:solidFill>
              </a:rPr>
              <a:t>cost</a:t>
            </a:r>
            <a:endParaRPr lang="en-US" sz="1400" b="1" dirty="0">
              <a:solidFill>
                <a:schemeClr val="accent6"/>
              </a:solidFill>
            </a:endParaRPr>
          </a:p>
        </p:txBody>
      </p:sp>
      <p:pic>
        <p:nvPicPr>
          <p:cNvPr id="86" name="Picture 85"/>
          <p:cNvPicPr>
            <a:picLocks noChangeAspect="1"/>
          </p:cNvPicPr>
          <p:nvPr/>
        </p:nvPicPr>
        <p:blipFill>
          <a:blip r:embed="rId3"/>
          <a:stretch>
            <a:fillRect/>
          </a:stretch>
        </p:blipFill>
        <p:spPr>
          <a:xfrm>
            <a:off x="6503615" y="2479006"/>
            <a:ext cx="589755" cy="589755"/>
          </a:xfrm>
          <a:prstGeom prst="rect">
            <a:avLst/>
          </a:prstGeom>
        </p:spPr>
      </p:pic>
      <p:cxnSp>
        <p:nvCxnSpPr>
          <p:cNvPr id="13" name="Straight Arrow Connector 12"/>
          <p:cNvCxnSpPr/>
          <p:nvPr/>
        </p:nvCxnSpPr>
        <p:spPr>
          <a:xfrm>
            <a:off x="5020890" y="2884625"/>
            <a:ext cx="138089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996072" y="2355252"/>
            <a:ext cx="1405710" cy="523220"/>
          </a:xfrm>
          <a:prstGeom prst="rect">
            <a:avLst/>
          </a:prstGeom>
          <a:noFill/>
        </p:spPr>
        <p:txBody>
          <a:bodyPr wrap="square" rtlCol="0">
            <a:spAutoFit/>
          </a:bodyPr>
          <a:lstStyle/>
          <a:p>
            <a:r>
              <a:rPr lang="es-AR" sz="1400" i="1" dirty="0" err="1"/>
              <a:t>publish</a:t>
            </a:r>
            <a:r>
              <a:rPr lang="es-AR" sz="1400" i="1" dirty="0"/>
              <a:t> </a:t>
            </a:r>
            <a:r>
              <a:rPr lang="es-AR" sz="1400" i="1" dirty="0" err="1"/>
              <a:t>on</a:t>
            </a:r>
            <a:r>
              <a:rPr lang="es-AR" sz="1400" i="1" dirty="0"/>
              <a:t> </a:t>
            </a:r>
            <a:r>
              <a:rPr lang="es-AR" sz="1400" i="1" dirty="0" err="1"/>
              <a:t>their</a:t>
            </a:r>
            <a:r>
              <a:rPr lang="es-AR" sz="1400" i="1" dirty="0"/>
              <a:t> </a:t>
            </a:r>
            <a:r>
              <a:rPr lang="es-AR" sz="1400" i="1" dirty="0" err="1"/>
              <a:t>own</a:t>
            </a:r>
            <a:r>
              <a:rPr lang="es-AR" sz="1400" i="1" dirty="0"/>
              <a:t> </a:t>
            </a:r>
            <a:r>
              <a:rPr lang="es-AR" sz="1400" i="1" dirty="0" err="1"/>
              <a:t>website</a:t>
            </a:r>
            <a:endParaRPr lang="en-US" sz="1400" i="1" dirty="0"/>
          </a:p>
        </p:txBody>
      </p:sp>
    </p:spTree>
    <p:extLst>
      <p:ext uri="{BB962C8B-B14F-4D97-AF65-F5344CB8AC3E}">
        <p14:creationId xmlns:p14="http://schemas.microsoft.com/office/powerpoint/2010/main" val="47583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TextBox 177"/>
          <p:cNvSpPr txBox="1"/>
          <p:nvPr/>
        </p:nvSpPr>
        <p:spPr>
          <a:xfrm>
            <a:off x="3540032" y="2407384"/>
            <a:ext cx="362600" cy="276999"/>
          </a:xfrm>
          <a:prstGeom prst="rect">
            <a:avLst/>
          </a:prstGeom>
          <a:noFill/>
        </p:spPr>
        <p:txBody>
          <a:bodyPr wrap="none" rtlCol="0">
            <a:spAutoFit/>
          </a:bodyPr>
          <a:lstStyle/>
          <a:p>
            <a:r>
              <a:rPr lang="es-AR" sz="1200" i="1" dirty="0"/>
              <a:t>No</a:t>
            </a:r>
            <a:endParaRPr lang="en-US" sz="1200" i="1" dirty="0"/>
          </a:p>
        </p:txBody>
      </p:sp>
      <p:sp>
        <p:nvSpPr>
          <p:cNvPr id="3" name="TextBox 2"/>
          <p:cNvSpPr txBox="1"/>
          <p:nvPr/>
        </p:nvSpPr>
        <p:spPr>
          <a:xfrm>
            <a:off x="7570051" y="-12788"/>
            <a:ext cx="4621950" cy="369460"/>
          </a:xfrm>
          <a:prstGeom prst="rect">
            <a:avLst/>
          </a:prstGeom>
          <a:noFill/>
        </p:spPr>
        <p:txBody>
          <a:bodyPr wrap="square" rtlCol="0">
            <a:spAutoFit/>
          </a:bodyPr>
          <a:lstStyle/>
          <a:p>
            <a:r>
              <a:rPr lang="es-AR" sz="1801" dirty="0" err="1">
                <a:solidFill>
                  <a:srgbClr val="0070C0"/>
                </a:solidFill>
              </a:rPr>
              <a:t>Tax</a:t>
            </a:r>
            <a:r>
              <a:rPr lang="es-AR" sz="1801" dirty="0">
                <a:solidFill>
                  <a:srgbClr val="0070C0"/>
                </a:solidFill>
              </a:rPr>
              <a:t> </a:t>
            </a:r>
            <a:r>
              <a:rPr lang="es-AR" sz="1801" dirty="0" err="1">
                <a:solidFill>
                  <a:srgbClr val="0070C0"/>
                </a:solidFill>
              </a:rPr>
              <a:t>Justice</a:t>
            </a:r>
            <a:r>
              <a:rPr lang="es-AR" sz="1801" dirty="0">
                <a:solidFill>
                  <a:srgbClr val="0070C0"/>
                </a:solidFill>
              </a:rPr>
              <a:t> </a:t>
            </a:r>
            <a:r>
              <a:rPr lang="es-AR" sz="1801" dirty="0" err="1">
                <a:solidFill>
                  <a:srgbClr val="0070C0"/>
                </a:solidFill>
              </a:rPr>
              <a:t>Network’s</a:t>
            </a:r>
            <a:r>
              <a:rPr lang="es-AR" sz="1801" dirty="0">
                <a:solidFill>
                  <a:srgbClr val="0070C0"/>
                </a:solidFill>
              </a:rPr>
              <a:t> </a:t>
            </a:r>
            <a:r>
              <a:rPr lang="es-AR" sz="1801" dirty="0" err="1">
                <a:solidFill>
                  <a:srgbClr val="0070C0"/>
                </a:solidFill>
              </a:rPr>
              <a:t>Improved</a:t>
            </a:r>
            <a:r>
              <a:rPr lang="es-AR" sz="1801" dirty="0">
                <a:solidFill>
                  <a:srgbClr val="0070C0"/>
                </a:solidFill>
              </a:rPr>
              <a:t> OECD </a:t>
            </a:r>
            <a:r>
              <a:rPr lang="es-AR" sz="1801" dirty="0" err="1">
                <a:solidFill>
                  <a:srgbClr val="0070C0"/>
                </a:solidFill>
              </a:rPr>
              <a:t>Approach</a:t>
            </a:r>
            <a:endParaRPr lang="en-US" sz="1801" dirty="0">
              <a:solidFill>
                <a:srgbClr val="0070C0"/>
              </a:solidFill>
            </a:endParaRPr>
          </a:p>
        </p:txBody>
      </p:sp>
      <p:pic>
        <p:nvPicPr>
          <p:cNvPr id="22" name="Picture 21"/>
          <p:cNvPicPr>
            <a:picLocks noChangeAspect="1"/>
          </p:cNvPicPr>
          <p:nvPr/>
        </p:nvPicPr>
        <p:blipFill>
          <a:blip r:embed="rId2"/>
          <a:stretch>
            <a:fillRect/>
          </a:stretch>
        </p:blipFill>
        <p:spPr>
          <a:xfrm>
            <a:off x="7860169" y="3023901"/>
            <a:ext cx="607419" cy="607419"/>
          </a:xfrm>
          <a:prstGeom prst="rect">
            <a:avLst/>
          </a:prstGeom>
        </p:spPr>
      </p:pic>
      <p:sp>
        <p:nvSpPr>
          <p:cNvPr id="24" name="TextBox 23"/>
          <p:cNvSpPr txBox="1"/>
          <p:nvPr/>
        </p:nvSpPr>
        <p:spPr>
          <a:xfrm>
            <a:off x="7563541" y="3749015"/>
            <a:ext cx="1126729" cy="738664"/>
          </a:xfrm>
          <a:prstGeom prst="rect">
            <a:avLst/>
          </a:prstGeom>
          <a:noFill/>
        </p:spPr>
        <p:txBody>
          <a:bodyPr wrap="square" rtlCol="0">
            <a:spAutoFit/>
          </a:bodyPr>
          <a:lstStyle/>
          <a:p>
            <a:pPr algn="ctr"/>
            <a:r>
              <a:rPr lang="es-AR" sz="1400" b="1" dirty="0" err="1"/>
              <a:t>Subsidiary’s</a:t>
            </a:r>
            <a:r>
              <a:rPr lang="es-AR" sz="1400" b="1" dirty="0"/>
              <a:t> </a:t>
            </a:r>
            <a:r>
              <a:rPr lang="es-AR" sz="1400" b="1" dirty="0" err="1"/>
              <a:t>Tax</a:t>
            </a:r>
            <a:r>
              <a:rPr lang="es-AR" sz="1400" b="1" dirty="0"/>
              <a:t> </a:t>
            </a:r>
            <a:r>
              <a:rPr lang="es-AR" sz="1400" b="1" dirty="0" err="1"/>
              <a:t>Authority</a:t>
            </a:r>
            <a:endParaRPr lang="en-US" sz="1400" b="1" dirty="0"/>
          </a:p>
        </p:txBody>
      </p:sp>
      <p:sp>
        <p:nvSpPr>
          <p:cNvPr id="25" name="TextBox 24"/>
          <p:cNvSpPr txBox="1"/>
          <p:nvPr/>
        </p:nvSpPr>
        <p:spPr>
          <a:xfrm>
            <a:off x="9048520" y="2426929"/>
            <a:ext cx="1171301" cy="2677656"/>
          </a:xfrm>
          <a:prstGeom prst="rect">
            <a:avLst/>
          </a:prstGeom>
          <a:noFill/>
        </p:spPr>
        <p:txBody>
          <a:bodyPr wrap="square" rtlCol="0">
            <a:spAutoFit/>
          </a:bodyPr>
          <a:lstStyle/>
          <a:p>
            <a:r>
              <a:rPr lang="es-AR" sz="1400" dirty="0" err="1"/>
              <a:t>Will</a:t>
            </a:r>
            <a:r>
              <a:rPr lang="es-AR" sz="1400" dirty="0"/>
              <a:t> </a:t>
            </a:r>
            <a:r>
              <a:rPr lang="es-AR" sz="1400" dirty="0" err="1"/>
              <a:t>obtain</a:t>
            </a:r>
            <a:r>
              <a:rPr lang="es-AR" sz="1400" dirty="0"/>
              <a:t> </a:t>
            </a:r>
            <a:r>
              <a:rPr lang="es-AR" sz="1400" dirty="0" err="1"/>
              <a:t>the</a:t>
            </a:r>
            <a:r>
              <a:rPr lang="es-AR" sz="1400" dirty="0"/>
              <a:t> </a:t>
            </a:r>
            <a:r>
              <a:rPr lang="es-AR" sz="1400" dirty="0" err="1"/>
              <a:t>CbC</a:t>
            </a:r>
            <a:r>
              <a:rPr lang="es-AR" sz="1400" dirty="0"/>
              <a:t> </a:t>
            </a:r>
            <a:r>
              <a:rPr lang="es-AR" sz="1400" dirty="0" err="1"/>
              <a:t>Report</a:t>
            </a:r>
            <a:r>
              <a:rPr lang="es-AR" sz="1400" dirty="0"/>
              <a:t> </a:t>
            </a:r>
            <a:r>
              <a:rPr lang="es-AR" sz="1400" dirty="0" err="1"/>
              <a:t>via</a:t>
            </a:r>
            <a:r>
              <a:rPr lang="es-AR" sz="1400" dirty="0"/>
              <a:t> </a:t>
            </a:r>
            <a:r>
              <a:rPr lang="es-AR" sz="1400" dirty="0" err="1"/>
              <a:t>automatic</a:t>
            </a:r>
            <a:r>
              <a:rPr lang="es-AR" sz="1400" dirty="0"/>
              <a:t> </a:t>
            </a:r>
            <a:r>
              <a:rPr lang="es-AR" sz="1400" dirty="0" err="1"/>
              <a:t>exchange</a:t>
            </a:r>
            <a:r>
              <a:rPr lang="es-AR" sz="1400" dirty="0"/>
              <a:t> of </a:t>
            </a:r>
            <a:r>
              <a:rPr lang="es-AR" sz="1400" dirty="0" err="1"/>
              <a:t>information</a:t>
            </a:r>
            <a:r>
              <a:rPr lang="es-AR" sz="1400" dirty="0"/>
              <a:t>, </a:t>
            </a:r>
            <a:r>
              <a:rPr lang="es-AR" sz="1400" dirty="0" err="1"/>
              <a:t>from</a:t>
            </a:r>
            <a:r>
              <a:rPr lang="es-AR" sz="1400" dirty="0"/>
              <a:t> </a:t>
            </a:r>
            <a:r>
              <a:rPr lang="es-AR" sz="1400" dirty="0" err="1"/>
              <a:t>either</a:t>
            </a:r>
            <a:r>
              <a:rPr lang="es-AR" sz="1400" dirty="0"/>
              <a:t> </a:t>
            </a:r>
            <a:r>
              <a:rPr lang="es-AR" sz="1400" dirty="0" err="1"/>
              <a:t>the</a:t>
            </a:r>
            <a:r>
              <a:rPr lang="es-AR" sz="1400" dirty="0"/>
              <a:t> </a:t>
            </a:r>
            <a:r>
              <a:rPr lang="es-AR" sz="1400" dirty="0" err="1"/>
              <a:t>Parent’s</a:t>
            </a:r>
            <a:r>
              <a:rPr lang="es-AR" sz="1400" dirty="0"/>
              <a:t> </a:t>
            </a:r>
            <a:r>
              <a:rPr lang="es-AR" sz="1400" dirty="0" err="1"/>
              <a:t>or</a:t>
            </a:r>
            <a:r>
              <a:rPr lang="es-AR" sz="1400" dirty="0"/>
              <a:t> </a:t>
            </a:r>
            <a:r>
              <a:rPr lang="es-AR" sz="1400" dirty="0" err="1"/>
              <a:t>the</a:t>
            </a:r>
            <a:r>
              <a:rPr lang="es-AR" sz="1400" dirty="0"/>
              <a:t> </a:t>
            </a:r>
            <a:r>
              <a:rPr lang="es-AR" sz="1400" dirty="0" err="1"/>
              <a:t>Surrogate’s</a:t>
            </a:r>
            <a:r>
              <a:rPr lang="es-AR" sz="1400" dirty="0"/>
              <a:t> </a:t>
            </a:r>
            <a:r>
              <a:rPr lang="es-AR" sz="1400" dirty="0" err="1"/>
              <a:t>tax</a:t>
            </a:r>
            <a:r>
              <a:rPr lang="es-AR" sz="1400" dirty="0"/>
              <a:t> </a:t>
            </a:r>
            <a:r>
              <a:rPr lang="es-AR" sz="1400" dirty="0" err="1"/>
              <a:t>authorities</a:t>
            </a:r>
            <a:r>
              <a:rPr lang="es-AR" sz="1400" dirty="0"/>
              <a:t>?</a:t>
            </a:r>
            <a:endParaRPr lang="en-US" sz="1400" dirty="0"/>
          </a:p>
        </p:txBody>
      </p:sp>
      <p:cxnSp>
        <p:nvCxnSpPr>
          <p:cNvPr id="4" name="Straight Arrow Connector 3"/>
          <p:cNvCxnSpPr/>
          <p:nvPr/>
        </p:nvCxnSpPr>
        <p:spPr>
          <a:xfrm>
            <a:off x="8608443" y="3772371"/>
            <a:ext cx="44007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5" name="TextBox 124"/>
          <p:cNvSpPr txBox="1"/>
          <p:nvPr/>
        </p:nvSpPr>
        <p:spPr>
          <a:xfrm>
            <a:off x="10115775" y="3323543"/>
            <a:ext cx="420308" cy="307777"/>
          </a:xfrm>
          <a:prstGeom prst="rect">
            <a:avLst/>
          </a:prstGeom>
          <a:noFill/>
        </p:spPr>
        <p:txBody>
          <a:bodyPr wrap="none" rtlCol="0">
            <a:spAutoFit/>
          </a:bodyPr>
          <a:lstStyle/>
          <a:p>
            <a:r>
              <a:rPr lang="es-AR" sz="1400" i="1" dirty="0"/>
              <a:t>yes</a:t>
            </a:r>
            <a:endParaRPr lang="en-US" sz="1400" i="1" dirty="0"/>
          </a:p>
        </p:txBody>
      </p:sp>
      <p:sp>
        <p:nvSpPr>
          <p:cNvPr id="133" name="TextBox 132"/>
          <p:cNvSpPr txBox="1"/>
          <p:nvPr/>
        </p:nvSpPr>
        <p:spPr>
          <a:xfrm>
            <a:off x="10614209" y="3772371"/>
            <a:ext cx="1527013" cy="1384995"/>
          </a:xfrm>
          <a:prstGeom prst="rect">
            <a:avLst/>
          </a:prstGeom>
          <a:noFill/>
        </p:spPr>
        <p:txBody>
          <a:bodyPr wrap="square" rtlCol="0">
            <a:spAutoFit/>
          </a:bodyPr>
          <a:lstStyle/>
          <a:p>
            <a:r>
              <a:rPr lang="es-AR" sz="1400" b="1" dirty="0" err="1">
                <a:solidFill>
                  <a:srgbClr val="00B050"/>
                </a:solidFill>
              </a:rPr>
              <a:t>Require</a:t>
            </a:r>
            <a:r>
              <a:rPr lang="es-AR" sz="1400" b="1" dirty="0">
                <a:solidFill>
                  <a:srgbClr val="00B050"/>
                </a:solidFill>
              </a:rPr>
              <a:t> </a:t>
            </a:r>
            <a:r>
              <a:rPr lang="es-AR" sz="1400" b="1" dirty="0" err="1">
                <a:solidFill>
                  <a:srgbClr val="00B050"/>
                </a:solidFill>
              </a:rPr>
              <a:t>the</a:t>
            </a:r>
            <a:r>
              <a:rPr lang="es-AR" sz="1400" b="1" dirty="0">
                <a:solidFill>
                  <a:srgbClr val="00B050"/>
                </a:solidFill>
              </a:rPr>
              <a:t> </a:t>
            </a:r>
            <a:r>
              <a:rPr lang="es-AR" sz="1400" b="1" dirty="0" err="1">
                <a:solidFill>
                  <a:srgbClr val="00B050"/>
                </a:solidFill>
              </a:rPr>
              <a:t>CbC</a:t>
            </a:r>
            <a:r>
              <a:rPr lang="es-AR" sz="1400" b="1" dirty="0">
                <a:solidFill>
                  <a:srgbClr val="00B050"/>
                </a:solidFill>
              </a:rPr>
              <a:t> </a:t>
            </a:r>
            <a:r>
              <a:rPr lang="es-AR" sz="1400" b="1" dirty="0" err="1">
                <a:solidFill>
                  <a:srgbClr val="00B050"/>
                </a:solidFill>
              </a:rPr>
              <a:t>Report</a:t>
            </a:r>
            <a:r>
              <a:rPr lang="es-AR" sz="1400" b="1" dirty="0">
                <a:solidFill>
                  <a:srgbClr val="00B050"/>
                </a:solidFill>
              </a:rPr>
              <a:t> of </a:t>
            </a:r>
            <a:r>
              <a:rPr lang="es-AR" sz="1400" b="1" dirty="0" err="1">
                <a:solidFill>
                  <a:srgbClr val="00B050"/>
                </a:solidFill>
              </a:rPr>
              <a:t>the</a:t>
            </a:r>
            <a:r>
              <a:rPr lang="es-AR" sz="1400" b="1" dirty="0">
                <a:solidFill>
                  <a:srgbClr val="00B050"/>
                </a:solidFill>
              </a:rPr>
              <a:t> </a:t>
            </a:r>
            <a:r>
              <a:rPr lang="es-AR" sz="1400" b="1" dirty="0" err="1">
                <a:solidFill>
                  <a:srgbClr val="00B050"/>
                </a:solidFill>
              </a:rPr>
              <a:t>Multinational</a:t>
            </a:r>
            <a:r>
              <a:rPr lang="es-AR" sz="1400" b="1" dirty="0">
                <a:solidFill>
                  <a:srgbClr val="00B050"/>
                </a:solidFill>
              </a:rPr>
              <a:t> </a:t>
            </a:r>
            <a:r>
              <a:rPr lang="es-AR" sz="1400" b="1" dirty="0" err="1">
                <a:solidFill>
                  <a:srgbClr val="00B050"/>
                </a:solidFill>
              </a:rPr>
              <a:t>from</a:t>
            </a:r>
            <a:r>
              <a:rPr lang="es-AR" sz="1400" b="1" dirty="0">
                <a:solidFill>
                  <a:srgbClr val="00B050"/>
                </a:solidFill>
              </a:rPr>
              <a:t> a local </a:t>
            </a:r>
            <a:r>
              <a:rPr lang="es-AR" sz="1400" b="1" dirty="0" err="1">
                <a:solidFill>
                  <a:srgbClr val="00B050"/>
                </a:solidFill>
              </a:rPr>
              <a:t>subsidiary</a:t>
            </a:r>
            <a:r>
              <a:rPr lang="es-AR" sz="1400" b="1" dirty="0">
                <a:solidFill>
                  <a:srgbClr val="00B050"/>
                </a:solidFill>
              </a:rPr>
              <a:t> (“Local </a:t>
            </a:r>
            <a:r>
              <a:rPr lang="es-AR" sz="1400" b="1" dirty="0" err="1">
                <a:solidFill>
                  <a:srgbClr val="00B050"/>
                </a:solidFill>
              </a:rPr>
              <a:t>Filing</a:t>
            </a:r>
            <a:r>
              <a:rPr lang="es-AR" sz="1400" b="1" dirty="0">
                <a:solidFill>
                  <a:srgbClr val="00B050"/>
                </a:solidFill>
              </a:rPr>
              <a:t>”) (3)</a:t>
            </a:r>
            <a:endParaRPr lang="en-US" sz="1400" b="1" dirty="0">
              <a:solidFill>
                <a:srgbClr val="00B050"/>
              </a:solidFill>
            </a:endParaRPr>
          </a:p>
        </p:txBody>
      </p:sp>
      <p:sp>
        <p:nvSpPr>
          <p:cNvPr id="70" name="TextBox 69"/>
          <p:cNvSpPr txBox="1"/>
          <p:nvPr/>
        </p:nvSpPr>
        <p:spPr>
          <a:xfrm>
            <a:off x="10609218" y="991909"/>
            <a:ext cx="1537824" cy="2677656"/>
          </a:xfrm>
          <a:prstGeom prst="rect">
            <a:avLst/>
          </a:prstGeom>
          <a:noFill/>
        </p:spPr>
        <p:txBody>
          <a:bodyPr wrap="square" rtlCol="0">
            <a:spAutoFit/>
          </a:bodyPr>
          <a:lstStyle/>
          <a:p>
            <a:r>
              <a:rPr lang="es-AR" sz="1400" b="1" dirty="0">
                <a:solidFill>
                  <a:schemeClr val="accent2"/>
                </a:solidFill>
              </a:rPr>
              <a:t>Access </a:t>
            </a:r>
            <a:r>
              <a:rPr lang="es-AR" sz="1400" b="1" dirty="0" err="1">
                <a:solidFill>
                  <a:schemeClr val="accent2"/>
                </a:solidFill>
              </a:rPr>
              <a:t>the</a:t>
            </a:r>
            <a:r>
              <a:rPr lang="es-AR" sz="1400" b="1" dirty="0">
                <a:solidFill>
                  <a:schemeClr val="accent2"/>
                </a:solidFill>
              </a:rPr>
              <a:t> </a:t>
            </a:r>
            <a:r>
              <a:rPr lang="es-AR" sz="1400" b="1" dirty="0" err="1">
                <a:solidFill>
                  <a:schemeClr val="accent2"/>
                </a:solidFill>
              </a:rPr>
              <a:t>CbC</a:t>
            </a:r>
            <a:r>
              <a:rPr lang="es-AR" sz="1400" b="1" dirty="0">
                <a:solidFill>
                  <a:schemeClr val="accent2"/>
                </a:solidFill>
              </a:rPr>
              <a:t> </a:t>
            </a:r>
            <a:r>
              <a:rPr lang="es-AR" sz="1400" b="1" dirty="0" err="1">
                <a:solidFill>
                  <a:schemeClr val="accent2"/>
                </a:solidFill>
              </a:rPr>
              <a:t>Report</a:t>
            </a:r>
            <a:r>
              <a:rPr lang="es-AR" sz="1400" b="1" dirty="0">
                <a:solidFill>
                  <a:schemeClr val="accent2"/>
                </a:solidFill>
              </a:rPr>
              <a:t> of </a:t>
            </a:r>
            <a:r>
              <a:rPr lang="es-AR" sz="1400" b="1" dirty="0" err="1">
                <a:solidFill>
                  <a:schemeClr val="accent2"/>
                </a:solidFill>
              </a:rPr>
              <a:t>the</a:t>
            </a:r>
            <a:r>
              <a:rPr lang="es-AR" sz="1400" b="1" dirty="0">
                <a:solidFill>
                  <a:schemeClr val="accent2"/>
                </a:solidFill>
              </a:rPr>
              <a:t> </a:t>
            </a:r>
            <a:r>
              <a:rPr lang="es-AR" sz="1400" b="1" dirty="0" err="1">
                <a:solidFill>
                  <a:schemeClr val="accent2"/>
                </a:solidFill>
              </a:rPr>
              <a:t>Multinational</a:t>
            </a:r>
            <a:r>
              <a:rPr lang="es-AR" sz="1400" b="1" dirty="0">
                <a:solidFill>
                  <a:schemeClr val="accent2"/>
                </a:solidFill>
              </a:rPr>
              <a:t> </a:t>
            </a:r>
            <a:r>
              <a:rPr lang="es-AR" sz="1400" b="1" dirty="0" err="1">
                <a:solidFill>
                  <a:schemeClr val="accent2"/>
                </a:solidFill>
              </a:rPr>
              <a:t>with</a:t>
            </a:r>
            <a:r>
              <a:rPr lang="es-AR" sz="1400" b="1" dirty="0">
                <a:solidFill>
                  <a:schemeClr val="accent2"/>
                </a:solidFill>
              </a:rPr>
              <a:t> </a:t>
            </a:r>
            <a:r>
              <a:rPr lang="es-AR" sz="1400" b="1" dirty="0" err="1">
                <a:solidFill>
                  <a:schemeClr val="accent2"/>
                </a:solidFill>
              </a:rPr>
              <a:t>headquarters</a:t>
            </a:r>
            <a:r>
              <a:rPr lang="es-AR" sz="1400" b="1" dirty="0">
                <a:solidFill>
                  <a:schemeClr val="accent2"/>
                </a:solidFill>
              </a:rPr>
              <a:t> in </a:t>
            </a:r>
            <a:r>
              <a:rPr lang="es-AR" sz="1400" b="1" dirty="0" err="1">
                <a:solidFill>
                  <a:schemeClr val="accent2"/>
                </a:solidFill>
              </a:rPr>
              <a:t>the</a:t>
            </a:r>
            <a:r>
              <a:rPr lang="es-AR" sz="1400" b="1" dirty="0">
                <a:solidFill>
                  <a:schemeClr val="accent2"/>
                </a:solidFill>
              </a:rPr>
              <a:t> </a:t>
            </a:r>
            <a:r>
              <a:rPr lang="es-AR" sz="1400" b="1" dirty="0" err="1">
                <a:solidFill>
                  <a:schemeClr val="accent2"/>
                </a:solidFill>
              </a:rPr>
              <a:t>Parent</a:t>
            </a:r>
            <a:r>
              <a:rPr lang="es-AR" sz="1400" b="1" dirty="0">
                <a:solidFill>
                  <a:schemeClr val="accent2"/>
                </a:solidFill>
              </a:rPr>
              <a:t> Country </a:t>
            </a:r>
            <a:r>
              <a:rPr lang="es-AR" sz="1400" b="1" dirty="0" err="1">
                <a:solidFill>
                  <a:schemeClr val="accent2"/>
                </a:solidFill>
              </a:rPr>
              <a:t>via</a:t>
            </a:r>
            <a:r>
              <a:rPr lang="es-AR" sz="1400" b="1" dirty="0">
                <a:solidFill>
                  <a:schemeClr val="accent2"/>
                </a:solidFill>
              </a:rPr>
              <a:t> </a:t>
            </a:r>
            <a:r>
              <a:rPr lang="es-AR" sz="1400" b="1" dirty="0" err="1">
                <a:solidFill>
                  <a:schemeClr val="accent2"/>
                </a:solidFill>
              </a:rPr>
              <a:t>automatic</a:t>
            </a:r>
            <a:r>
              <a:rPr lang="es-AR" sz="1400" b="1" dirty="0">
                <a:solidFill>
                  <a:schemeClr val="accent2"/>
                </a:solidFill>
              </a:rPr>
              <a:t> </a:t>
            </a:r>
            <a:r>
              <a:rPr lang="es-AR" sz="1400" b="1" dirty="0" err="1">
                <a:solidFill>
                  <a:schemeClr val="accent2"/>
                </a:solidFill>
              </a:rPr>
              <a:t>exchange</a:t>
            </a:r>
            <a:r>
              <a:rPr lang="es-AR" sz="1400" b="1" dirty="0">
                <a:solidFill>
                  <a:schemeClr val="accent2"/>
                </a:solidFill>
              </a:rPr>
              <a:t> </a:t>
            </a:r>
            <a:r>
              <a:rPr lang="es-AR" sz="1400" b="1" dirty="0" err="1">
                <a:solidFill>
                  <a:schemeClr val="accent2"/>
                </a:solidFill>
              </a:rPr>
              <a:t>from</a:t>
            </a:r>
            <a:r>
              <a:rPr lang="es-AR" sz="1400" b="1" dirty="0">
                <a:solidFill>
                  <a:schemeClr val="accent2"/>
                </a:solidFill>
              </a:rPr>
              <a:t> </a:t>
            </a:r>
            <a:r>
              <a:rPr lang="es-AR" sz="1400" b="1" dirty="0" err="1">
                <a:solidFill>
                  <a:schemeClr val="accent2"/>
                </a:solidFill>
              </a:rPr>
              <a:t>the</a:t>
            </a:r>
            <a:r>
              <a:rPr lang="es-AR" sz="1400" b="1" dirty="0">
                <a:solidFill>
                  <a:schemeClr val="accent2"/>
                </a:solidFill>
              </a:rPr>
              <a:t> </a:t>
            </a:r>
            <a:r>
              <a:rPr lang="es-AR" sz="1400" b="1" u="sng" dirty="0" err="1">
                <a:solidFill>
                  <a:schemeClr val="accent2"/>
                </a:solidFill>
              </a:rPr>
              <a:t>Parent</a:t>
            </a:r>
            <a:r>
              <a:rPr lang="es-AR" sz="1400" b="1" u="sng" dirty="0">
                <a:solidFill>
                  <a:schemeClr val="accent2"/>
                </a:solidFill>
              </a:rPr>
              <a:t> (1) </a:t>
            </a:r>
            <a:r>
              <a:rPr lang="es-AR" sz="1400" b="1" u="sng" dirty="0" err="1">
                <a:solidFill>
                  <a:schemeClr val="accent2"/>
                </a:solidFill>
              </a:rPr>
              <a:t>or</a:t>
            </a:r>
            <a:r>
              <a:rPr lang="es-AR" sz="1400" b="1" u="sng" dirty="0">
                <a:solidFill>
                  <a:schemeClr val="accent2"/>
                </a:solidFill>
              </a:rPr>
              <a:t> </a:t>
            </a:r>
            <a:r>
              <a:rPr lang="es-AR" sz="1400" b="1" u="sng" dirty="0" err="1">
                <a:solidFill>
                  <a:schemeClr val="accent1">
                    <a:lumMod val="50000"/>
                  </a:schemeClr>
                </a:solidFill>
              </a:rPr>
              <a:t>from</a:t>
            </a:r>
            <a:r>
              <a:rPr lang="es-AR" sz="1400" b="1" u="sng" dirty="0">
                <a:solidFill>
                  <a:schemeClr val="accent1">
                    <a:lumMod val="50000"/>
                  </a:schemeClr>
                </a:solidFill>
              </a:rPr>
              <a:t> </a:t>
            </a:r>
            <a:r>
              <a:rPr lang="es-AR" sz="1400" b="1" u="sng" dirty="0" err="1">
                <a:solidFill>
                  <a:schemeClr val="accent1">
                    <a:lumMod val="50000"/>
                  </a:schemeClr>
                </a:solidFill>
              </a:rPr>
              <a:t>the</a:t>
            </a:r>
            <a:r>
              <a:rPr lang="es-AR" sz="1400" b="1" u="sng" dirty="0">
                <a:solidFill>
                  <a:schemeClr val="accent1">
                    <a:lumMod val="50000"/>
                  </a:schemeClr>
                </a:solidFill>
              </a:rPr>
              <a:t> </a:t>
            </a:r>
            <a:r>
              <a:rPr lang="es-AR" sz="1400" b="1" u="sng" dirty="0" err="1">
                <a:solidFill>
                  <a:schemeClr val="accent1">
                    <a:lumMod val="50000"/>
                  </a:schemeClr>
                </a:solidFill>
              </a:rPr>
              <a:t>Surrogate</a:t>
            </a:r>
            <a:r>
              <a:rPr lang="es-AR" sz="1400" b="1" u="sng" dirty="0">
                <a:solidFill>
                  <a:schemeClr val="accent1">
                    <a:lumMod val="50000"/>
                  </a:schemeClr>
                </a:solidFill>
              </a:rPr>
              <a:t> (2)</a:t>
            </a:r>
            <a:endParaRPr lang="en-US" sz="1400" b="1" u="sng" dirty="0">
              <a:solidFill>
                <a:schemeClr val="accent1">
                  <a:lumMod val="50000"/>
                </a:schemeClr>
              </a:solidFill>
            </a:endParaRPr>
          </a:p>
        </p:txBody>
      </p:sp>
      <p:cxnSp>
        <p:nvCxnSpPr>
          <p:cNvPr id="5" name="Straight Arrow Connector 4"/>
          <p:cNvCxnSpPr>
            <a:stCxn id="25" idx="3"/>
          </p:cNvCxnSpPr>
          <p:nvPr/>
        </p:nvCxnSpPr>
        <p:spPr>
          <a:xfrm flipV="1">
            <a:off x="10219821" y="3395863"/>
            <a:ext cx="358250" cy="3698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25" idx="3"/>
          </p:cNvCxnSpPr>
          <p:nvPr/>
        </p:nvCxnSpPr>
        <p:spPr>
          <a:xfrm>
            <a:off x="10219821" y="3765757"/>
            <a:ext cx="389397" cy="31219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10141423" y="3866371"/>
            <a:ext cx="369012" cy="307777"/>
          </a:xfrm>
          <a:prstGeom prst="rect">
            <a:avLst/>
          </a:prstGeom>
          <a:noFill/>
        </p:spPr>
        <p:txBody>
          <a:bodyPr wrap="none" rtlCol="0">
            <a:spAutoFit/>
          </a:bodyPr>
          <a:lstStyle/>
          <a:p>
            <a:r>
              <a:rPr lang="es-AR" sz="1400" i="1" dirty="0"/>
              <a:t>no</a:t>
            </a:r>
            <a:endParaRPr lang="en-US" sz="1400" i="1" dirty="0"/>
          </a:p>
        </p:txBody>
      </p:sp>
      <p:cxnSp>
        <p:nvCxnSpPr>
          <p:cNvPr id="18" name="Straight Connector 17"/>
          <p:cNvCxnSpPr/>
          <p:nvPr/>
        </p:nvCxnSpPr>
        <p:spPr>
          <a:xfrm>
            <a:off x="7589478" y="84634"/>
            <a:ext cx="0" cy="67375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3126709" y="-42523"/>
            <a:ext cx="3115872" cy="369460"/>
          </a:xfrm>
          <a:prstGeom prst="rect">
            <a:avLst/>
          </a:prstGeom>
          <a:noFill/>
        </p:spPr>
        <p:txBody>
          <a:bodyPr wrap="square" rtlCol="0">
            <a:spAutoFit/>
          </a:bodyPr>
          <a:lstStyle/>
          <a:p>
            <a:r>
              <a:rPr lang="es-AR" sz="1801" dirty="0">
                <a:solidFill>
                  <a:srgbClr val="0070C0"/>
                </a:solidFill>
              </a:rPr>
              <a:t>OECD </a:t>
            </a:r>
            <a:r>
              <a:rPr lang="es-AR" sz="1801" dirty="0" err="1">
                <a:solidFill>
                  <a:srgbClr val="0070C0"/>
                </a:solidFill>
              </a:rPr>
              <a:t>Approach</a:t>
            </a:r>
            <a:endParaRPr lang="en-US" sz="1801" dirty="0">
              <a:solidFill>
                <a:srgbClr val="0070C0"/>
              </a:solidFill>
            </a:endParaRPr>
          </a:p>
        </p:txBody>
      </p:sp>
      <p:pic>
        <p:nvPicPr>
          <p:cNvPr id="33" name="Picture 32"/>
          <p:cNvPicPr>
            <a:picLocks noChangeAspect="1"/>
          </p:cNvPicPr>
          <p:nvPr/>
        </p:nvPicPr>
        <p:blipFill>
          <a:blip r:embed="rId2"/>
          <a:stretch>
            <a:fillRect/>
          </a:stretch>
        </p:blipFill>
        <p:spPr>
          <a:xfrm>
            <a:off x="385735" y="326101"/>
            <a:ext cx="607419" cy="607419"/>
          </a:xfrm>
          <a:prstGeom prst="rect">
            <a:avLst/>
          </a:prstGeom>
        </p:spPr>
      </p:pic>
      <p:sp>
        <p:nvSpPr>
          <p:cNvPr id="34" name="TextBox 33"/>
          <p:cNvSpPr txBox="1"/>
          <p:nvPr/>
        </p:nvSpPr>
        <p:spPr>
          <a:xfrm>
            <a:off x="-114224" y="954179"/>
            <a:ext cx="1607336" cy="523477"/>
          </a:xfrm>
          <a:prstGeom prst="rect">
            <a:avLst/>
          </a:prstGeom>
          <a:noFill/>
        </p:spPr>
        <p:txBody>
          <a:bodyPr wrap="square" rtlCol="0">
            <a:spAutoFit/>
          </a:bodyPr>
          <a:lstStyle/>
          <a:p>
            <a:pPr algn="ctr"/>
            <a:r>
              <a:rPr lang="es-AR" sz="1401" b="1" dirty="0" err="1"/>
              <a:t>Subsidiary’s</a:t>
            </a:r>
            <a:r>
              <a:rPr lang="es-AR" sz="1401" b="1" dirty="0"/>
              <a:t> </a:t>
            </a:r>
            <a:r>
              <a:rPr lang="es-AR" sz="1401" b="1" dirty="0" err="1"/>
              <a:t>Tax</a:t>
            </a:r>
            <a:r>
              <a:rPr lang="es-AR" sz="1401" b="1" dirty="0"/>
              <a:t> </a:t>
            </a:r>
            <a:r>
              <a:rPr lang="es-AR" sz="1401" b="1" dirty="0" err="1"/>
              <a:t>Authority</a:t>
            </a:r>
            <a:endParaRPr lang="en-US" sz="1401" b="1" dirty="0"/>
          </a:p>
        </p:txBody>
      </p:sp>
      <p:sp>
        <p:nvSpPr>
          <p:cNvPr id="35" name="TextBox 34"/>
          <p:cNvSpPr txBox="1"/>
          <p:nvPr/>
        </p:nvSpPr>
        <p:spPr>
          <a:xfrm>
            <a:off x="1686262" y="385359"/>
            <a:ext cx="2424008" cy="892552"/>
          </a:xfrm>
          <a:prstGeom prst="rect">
            <a:avLst/>
          </a:prstGeom>
          <a:noFill/>
        </p:spPr>
        <p:txBody>
          <a:bodyPr wrap="square" rtlCol="0">
            <a:spAutoFit/>
          </a:bodyPr>
          <a:lstStyle/>
          <a:p>
            <a:r>
              <a:rPr lang="es-AR" sz="1300" dirty="0"/>
              <a:t>Has a </a:t>
            </a:r>
            <a:r>
              <a:rPr lang="es-AR" sz="1300" dirty="0" err="1"/>
              <a:t>Double</a:t>
            </a:r>
            <a:r>
              <a:rPr lang="es-AR" sz="1300" dirty="0"/>
              <a:t> </a:t>
            </a:r>
            <a:r>
              <a:rPr lang="es-AR" sz="1300" dirty="0" err="1"/>
              <a:t>Tax</a:t>
            </a:r>
            <a:r>
              <a:rPr lang="es-AR" sz="1300" dirty="0"/>
              <a:t> </a:t>
            </a:r>
            <a:r>
              <a:rPr lang="es-AR" sz="1300" dirty="0" err="1"/>
              <a:t>Agreement</a:t>
            </a:r>
            <a:r>
              <a:rPr lang="es-AR" sz="1300" dirty="0"/>
              <a:t> (DTA) </a:t>
            </a:r>
            <a:r>
              <a:rPr lang="es-AR" sz="1300" dirty="0" err="1"/>
              <a:t>with</a:t>
            </a:r>
            <a:r>
              <a:rPr lang="es-AR" sz="1300" dirty="0"/>
              <a:t> </a:t>
            </a:r>
            <a:r>
              <a:rPr lang="es-AR" sz="1300" dirty="0" err="1"/>
              <a:t>the</a:t>
            </a:r>
            <a:r>
              <a:rPr lang="es-AR" sz="1300" dirty="0"/>
              <a:t> Country of </a:t>
            </a:r>
            <a:r>
              <a:rPr lang="es-AR" sz="1300" dirty="0" err="1"/>
              <a:t>the</a:t>
            </a:r>
            <a:r>
              <a:rPr lang="es-AR" sz="1300" dirty="0"/>
              <a:t> </a:t>
            </a:r>
            <a:r>
              <a:rPr lang="es-AR" sz="1300" dirty="0" err="1"/>
              <a:t>Parent</a:t>
            </a:r>
            <a:r>
              <a:rPr lang="es-AR" sz="1300" dirty="0"/>
              <a:t>, </a:t>
            </a:r>
            <a:r>
              <a:rPr lang="es-AR" sz="1300" dirty="0" err="1"/>
              <a:t>that</a:t>
            </a:r>
            <a:r>
              <a:rPr lang="es-AR" sz="1300" dirty="0"/>
              <a:t> </a:t>
            </a:r>
            <a:r>
              <a:rPr lang="es-AR" sz="1300" dirty="0" err="1"/>
              <a:t>allows</a:t>
            </a:r>
            <a:r>
              <a:rPr lang="es-AR" sz="1300" dirty="0"/>
              <a:t> </a:t>
            </a:r>
            <a:r>
              <a:rPr lang="es-AR" sz="1300" dirty="0" err="1"/>
              <a:t>automatic</a:t>
            </a:r>
            <a:r>
              <a:rPr lang="es-AR" sz="1300" dirty="0"/>
              <a:t> </a:t>
            </a:r>
            <a:r>
              <a:rPr lang="es-AR" sz="1300" dirty="0" err="1"/>
              <a:t>exchange</a:t>
            </a:r>
            <a:r>
              <a:rPr lang="es-AR" sz="1300" dirty="0"/>
              <a:t> of </a:t>
            </a:r>
            <a:r>
              <a:rPr lang="es-AR" sz="1300" dirty="0" err="1"/>
              <a:t>information</a:t>
            </a:r>
            <a:r>
              <a:rPr lang="es-AR" sz="1300" dirty="0"/>
              <a:t>?</a:t>
            </a:r>
            <a:endParaRPr lang="en-US" sz="1300" dirty="0"/>
          </a:p>
        </p:txBody>
      </p:sp>
      <p:cxnSp>
        <p:nvCxnSpPr>
          <p:cNvPr id="36" name="Straight Arrow Connector 35"/>
          <p:cNvCxnSpPr/>
          <p:nvPr/>
        </p:nvCxnSpPr>
        <p:spPr>
          <a:xfrm>
            <a:off x="1222286" y="954179"/>
            <a:ext cx="42909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3998021" y="1032728"/>
            <a:ext cx="1627739" cy="1092607"/>
          </a:xfrm>
          <a:prstGeom prst="rect">
            <a:avLst/>
          </a:prstGeom>
          <a:noFill/>
        </p:spPr>
        <p:txBody>
          <a:bodyPr wrap="square" rtlCol="0">
            <a:spAutoFit/>
          </a:bodyPr>
          <a:lstStyle/>
          <a:p>
            <a:r>
              <a:rPr lang="es-AR" sz="1300" dirty="0" err="1"/>
              <a:t>Signed</a:t>
            </a:r>
            <a:r>
              <a:rPr lang="es-AR" sz="1300" dirty="0"/>
              <a:t> a </a:t>
            </a:r>
            <a:r>
              <a:rPr lang="es-AR" sz="1300" dirty="0" err="1"/>
              <a:t>Competent</a:t>
            </a:r>
            <a:r>
              <a:rPr lang="es-AR" sz="1300" dirty="0"/>
              <a:t> </a:t>
            </a:r>
            <a:r>
              <a:rPr lang="es-AR" sz="1300" dirty="0" err="1"/>
              <a:t>Authority</a:t>
            </a:r>
            <a:r>
              <a:rPr lang="es-AR" sz="1300" dirty="0"/>
              <a:t> </a:t>
            </a:r>
            <a:r>
              <a:rPr lang="es-AR" sz="1300" dirty="0" err="1"/>
              <a:t>Agreement</a:t>
            </a:r>
            <a:r>
              <a:rPr lang="es-AR" sz="1300" dirty="0"/>
              <a:t> (CAA) </a:t>
            </a:r>
            <a:r>
              <a:rPr lang="es-AR" sz="1300" dirty="0" err="1"/>
              <a:t>for</a:t>
            </a:r>
            <a:r>
              <a:rPr lang="es-AR" sz="1300" dirty="0"/>
              <a:t> </a:t>
            </a:r>
            <a:r>
              <a:rPr lang="es-AR" sz="1300" dirty="0" err="1"/>
              <a:t>CbC</a:t>
            </a:r>
            <a:r>
              <a:rPr lang="es-AR" sz="1300" dirty="0"/>
              <a:t> </a:t>
            </a:r>
            <a:r>
              <a:rPr lang="es-AR" sz="1300" dirty="0" err="1"/>
              <a:t>with</a:t>
            </a:r>
            <a:r>
              <a:rPr lang="es-AR" sz="1300" dirty="0"/>
              <a:t> </a:t>
            </a:r>
            <a:r>
              <a:rPr lang="es-AR" sz="1300" dirty="0" err="1"/>
              <a:t>the</a:t>
            </a:r>
            <a:r>
              <a:rPr lang="es-AR" sz="1300" dirty="0"/>
              <a:t> Country of </a:t>
            </a:r>
            <a:r>
              <a:rPr lang="es-AR" sz="1300" dirty="0" err="1"/>
              <a:t>the</a:t>
            </a:r>
            <a:r>
              <a:rPr lang="es-AR" sz="1300" dirty="0"/>
              <a:t> </a:t>
            </a:r>
            <a:r>
              <a:rPr lang="es-AR" sz="1300" dirty="0" err="1"/>
              <a:t>Parent</a:t>
            </a:r>
            <a:r>
              <a:rPr lang="es-AR" sz="1300" dirty="0"/>
              <a:t>?</a:t>
            </a:r>
            <a:endParaRPr lang="en-US" sz="1300" dirty="0"/>
          </a:p>
        </p:txBody>
      </p:sp>
      <p:sp>
        <p:nvSpPr>
          <p:cNvPr id="39" name="TextBox 38"/>
          <p:cNvSpPr txBox="1"/>
          <p:nvPr/>
        </p:nvSpPr>
        <p:spPr>
          <a:xfrm>
            <a:off x="4559472" y="2411402"/>
            <a:ext cx="1283211" cy="1092607"/>
          </a:xfrm>
          <a:prstGeom prst="rect">
            <a:avLst/>
          </a:prstGeom>
          <a:noFill/>
        </p:spPr>
        <p:txBody>
          <a:bodyPr wrap="square" rtlCol="0">
            <a:spAutoFit/>
          </a:bodyPr>
          <a:lstStyle/>
          <a:p>
            <a:r>
              <a:rPr lang="es-AR" sz="1300" dirty="0" err="1"/>
              <a:t>Complies</a:t>
            </a:r>
            <a:r>
              <a:rPr lang="es-AR" sz="1300" dirty="0"/>
              <a:t> </a:t>
            </a:r>
            <a:r>
              <a:rPr lang="es-AR" sz="1300" dirty="0" err="1"/>
              <a:t>with</a:t>
            </a:r>
            <a:r>
              <a:rPr lang="es-AR" sz="1300" dirty="0"/>
              <a:t> </a:t>
            </a:r>
            <a:r>
              <a:rPr lang="es-AR" sz="1300" dirty="0" err="1"/>
              <a:t>confidentiality</a:t>
            </a:r>
            <a:r>
              <a:rPr lang="es-AR" sz="1300" dirty="0"/>
              <a:t> and </a:t>
            </a:r>
            <a:r>
              <a:rPr lang="es-AR" sz="1300" dirty="0" err="1"/>
              <a:t>with</a:t>
            </a:r>
            <a:r>
              <a:rPr lang="es-AR" sz="1300" dirty="0"/>
              <a:t> </a:t>
            </a:r>
            <a:r>
              <a:rPr lang="es-AR" sz="1300" dirty="0" err="1"/>
              <a:t>the</a:t>
            </a:r>
            <a:r>
              <a:rPr lang="es-AR" sz="1300" dirty="0"/>
              <a:t> </a:t>
            </a:r>
            <a:r>
              <a:rPr lang="es-AR" sz="1300" dirty="0" err="1"/>
              <a:t>allowed</a:t>
            </a:r>
            <a:r>
              <a:rPr lang="es-AR" sz="1300" dirty="0"/>
              <a:t> uses of </a:t>
            </a:r>
            <a:r>
              <a:rPr lang="es-AR" sz="1300" dirty="0" err="1"/>
              <a:t>the</a:t>
            </a:r>
            <a:r>
              <a:rPr lang="es-AR" sz="1300" dirty="0"/>
              <a:t> </a:t>
            </a:r>
            <a:r>
              <a:rPr lang="es-AR" sz="1300" dirty="0" err="1"/>
              <a:t>CbC</a:t>
            </a:r>
            <a:r>
              <a:rPr lang="es-AR" sz="1300" dirty="0"/>
              <a:t>?</a:t>
            </a:r>
            <a:endParaRPr lang="en-US" sz="1300" dirty="0"/>
          </a:p>
        </p:txBody>
      </p:sp>
      <p:sp>
        <p:nvSpPr>
          <p:cNvPr id="40" name="TextBox 39"/>
          <p:cNvSpPr txBox="1"/>
          <p:nvPr/>
        </p:nvSpPr>
        <p:spPr>
          <a:xfrm>
            <a:off x="6254766" y="61860"/>
            <a:ext cx="1315284" cy="1815882"/>
          </a:xfrm>
          <a:prstGeom prst="rect">
            <a:avLst/>
          </a:prstGeom>
          <a:noFill/>
        </p:spPr>
        <p:txBody>
          <a:bodyPr wrap="square" rtlCol="0">
            <a:spAutoFit/>
          </a:bodyPr>
          <a:lstStyle/>
          <a:p>
            <a:r>
              <a:rPr lang="es-AR" sz="1400" b="1" dirty="0" err="1">
                <a:solidFill>
                  <a:srgbClr val="FF0000"/>
                </a:solidFill>
              </a:rPr>
              <a:t>Cannot</a:t>
            </a:r>
            <a:r>
              <a:rPr lang="es-AR" sz="1400" b="1" dirty="0">
                <a:solidFill>
                  <a:srgbClr val="FF0000"/>
                </a:solidFill>
              </a:rPr>
              <a:t> </a:t>
            </a:r>
            <a:r>
              <a:rPr lang="es-AR" sz="1400" b="1" dirty="0" err="1">
                <a:solidFill>
                  <a:srgbClr val="FF0000"/>
                </a:solidFill>
              </a:rPr>
              <a:t>obtain</a:t>
            </a:r>
            <a:r>
              <a:rPr lang="es-AR" sz="1400" b="1" dirty="0">
                <a:solidFill>
                  <a:srgbClr val="FF0000"/>
                </a:solidFill>
              </a:rPr>
              <a:t> </a:t>
            </a:r>
            <a:r>
              <a:rPr lang="es-AR" sz="1400" b="1" dirty="0" err="1">
                <a:solidFill>
                  <a:srgbClr val="FF0000"/>
                </a:solidFill>
              </a:rPr>
              <a:t>the</a:t>
            </a:r>
            <a:r>
              <a:rPr lang="es-AR" sz="1400" b="1" dirty="0">
                <a:solidFill>
                  <a:srgbClr val="FF0000"/>
                </a:solidFill>
              </a:rPr>
              <a:t> </a:t>
            </a:r>
            <a:r>
              <a:rPr lang="es-AR" sz="1400" b="1" dirty="0" err="1">
                <a:solidFill>
                  <a:srgbClr val="FF0000"/>
                </a:solidFill>
              </a:rPr>
              <a:t>CbC</a:t>
            </a:r>
            <a:r>
              <a:rPr lang="es-AR" sz="1400" b="1" dirty="0">
                <a:solidFill>
                  <a:srgbClr val="FF0000"/>
                </a:solidFill>
              </a:rPr>
              <a:t> </a:t>
            </a:r>
            <a:r>
              <a:rPr lang="es-AR" sz="1400" b="1" dirty="0" err="1">
                <a:solidFill>
                  <a:srgbClr val="FF0000"/>
                </a:solidFill>
              </a:rPr>
              <a:t>Report</a:t>
            </a:r>
            <a:r>
              <a:rPr lang="es-AR" sz="1400" b="1" dirty="0">
                <a:solidFill>
                  <a:srgbClr val="FF0000"/>
                </a:solidFill>
              </a:rPr>
              <a:t> </a:t>
            </a:r>
            <a:r>
              <a:rPr lang="es-AR" sz="1400" b="1" dirty="0" err="1">
                <a:solidFill>
                  <a:srgbClr val="FF0000"/>
                </a:solidFill>
              </a:rPr>
              <a:t>from</a:t>
            </a:r>
            <a:r>
              <a:rPr lang="es-AR" sz="1400" b="1" dirty="0">
                <a:solidFill>
                  <a:srgbClr val="FF0000"/>
                </a:solidFill>
              </a:rPr>
              <a:t> </a:t>
            </a:r>
            <a:r>
              <a:rPr lang="es-AR" sz="1400" b="1" dirty="0" err="1">
                <a:solidFill>
                  <a:srgbClr val="FF0000"/>
                </a:solidFill>
              </a:rPr>
              <a:t>the</a:t>
            </a:r>
            <a:r>
              <a:rPr lang="es-AR" sz="1400" b="1" dirty="0">
                <a:solidFill>
                  <a:srgbClr val="FF0000"/>
                </a:solidFill>
              </a:rPr>
              <a:t> </a:t>
            </a:r>
            <a:r>
              <a:rPr lang="es-AR" sz="1400" b="1" dirty="0" err="1">
                <a:solidFill>
                  <a:srgbClr val="FF0000"/>
                </a:solidFill>
              </a:rPr>
              <a:t>Multinational</a:t>
            </a:r>
            <a:r>
              <a:rPr lang="es-AR" sz="1400" b="1" dirty="0">
                <a:solidFill>
                  <a:srgbClr val="FF0000"/>
                </a:solidFill>
              </a:rPr>
              <a:t> </a:t>
            </a:r>
            <a:r>
              <a:rPr lang="es-AR" sz="1400" b="1" dirty="0" err="1">
                <a:solidFill>
                  <a:srgbClr val="FF0000"/>
                </a:solidFill>
              </a:rPr>
              <a:t>with</a:t>
            </a:r>
            <a:r>
              <a:rPr lang="es-AR" sz="1400" b="1" dirty="0">
                <a:solidFill>
                  <a:srgbClr val="FF0000"/>
                </a:solidFill>
              </a:rPr>
              <a:t> </a:t>
            </a:r>
            <a:r>
              <a:rPr lang="es-AR" sz="1400" b="1" dirty="0" err="1">
                <a:solidFill>
                  <a:srgbClr val="FF0000"/>
                </a:solidFill>
              </a:rPr>
              <a:t>headquarters</a:t>
            </a:r>
            <a:r>
              <a:rPr lang="es-AR" sz="1400" b="1" dirty="0">
                <a:solidFill>
                  <a:srgbClr val="FF0000"/>
                </a:solidFill>
              </a:rPr>
              <a:t> in </a:t>
            </a:r>
            <a:r>
              <a:rPr lang="es-AR" sz="1400" b="1" dirty="0" err="1">
                <a:solidFill>
                  <a:srgbClr val="FF0000"/>
                </a:solidFill>
              </a:rPr>
              <a:t>the</a:t>
            </a:r>
            <a:r>
              <a:rPr lang="es-AR" sz="1400" b="1" dirty="0">
                <a:solidFill>
                  <a:srgbClr val="FF0000"/>
                </a:solidFill>
              </a:rPr>
              <a:t> </a:t>
            </a:r>
            <a:r>
              <a:rPr lang="es-AR" sz="1400" b="1" dirty="0" err="1">
                <a:solidFill>
                  <a:srgbClr val="FF0000"/>
                </a:solidFill>
              </a:rPr>
              <a:t>Parent</a:t>
            </a:r>
            <a:r>
              <a:rPr lang="es-AR" sz="1400" b="1" dirty="0">
                <a:solidFill>
                  <a:srgbClr val="FF0000"/>
                </a:solidFill>
              </a:rPr>
              <a:t> Country</a:t>
            </a:r>
            <a:endParaRPr lang="en-US" sz="1400" b="1" dirty="0">
              <a:solidFill>
                <a:srgbClr val="FF0000"/>
              </a:solidFill>
            </a:endParaRPr>
          </a:p>
        </p:txBody>
      </p:sp>
      <p:cxnSp>
        <p:nvCxnSpPr>
          <p:cNvPr id="21" name="Straight Arrow Connector 20"/>
          <p:cNvCxnSpPr/>
          <p:nvPr/>
        </p:nvCxnSpPr>
        <p:spPr>
          <a:xfrm>
            <a:off x="3615097" y="1227667"/>
            <a:ext cx="382924" cy="1875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5359048" y="1874801"/>
            <a:ext cx="129388" cy="63219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5716319" y="1673049"/>
            <a:ext cx="580681" cy="13234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V="1">
            <a:off x="5349788" y="1233048"/>
            <a:ext cx="839835" cy="65058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242581" y="2124044"/>
            <a:ext cx="1443063" cy="2248051"/>
          </a:xfrm>
          <a:prstGeom prst="rect">
            <a:avLst/>
          </a:prstGeom>
          <a:noFill/>
        </p:spPr>
        <p:txBody>
          <a:bodyPr wrap="square" rtlCol="0">
            <a:spAutoFit/>
          </a:bodyPr>
          <a:lstStyle/>
          <a:p>
            <a:r>
              <a:rPr lang="es-AR" sz="1401" b="1" dirty="0">
                <a:solidFill>
                  <a:schemeClr val="accent2"/>
                </a:solidFill>
              </a:rPr>
              <a:t>Access </a:t>
            </a:r>
            <a:r>
              <a:rPr lang="es-AR" sz="1401" b="1" dirty="0" err="1">
                <a:solidFill>
                  <a:schemeClr val="accent2"/>
                </a:solidFill>
              </a:rPr>
              <a:t>the</a:t>
            </a:r>
            <a:r>
              <a:rPr lang="es-AR" sz="1401" b="1" dirty="0">
                <a:solidFill>
                  <a:schemeClr val="accent2"/>
                </a:solidFill>
              </a:rPr>
              <a:t> </a:t>
            </a:r>
            <a:r>
              <a:rPr lang="es-AR" sz="1401" b="1" dirty="0" err="1">
                <a:solidFill>
                  <a:schemeClr val="accent2"/>
                </a:solidFill>
              </a:rPr>
              <a:t>CbC</a:t>
            </a:r>
            <a:r>
              <a:rPr lang="es-AR" sz="1401" b="1" dirty="0">
                <a:solidFill>
                  <a:schemeClr val="accent2"/>
                </a:solidFill>
              </a:rPr>
              <a:t> </a:t>
            </a:r>
            <a:r>
              <a:rPr lang="es-AR" sz="1401" b="1" dirty="0" err="1">
                <a:solidFill>
                  <a:schemeClr val="accent2"/>
                </a:solidFill>
              </a:rPr>
              <a:t>Report</a:t>
            </a:r>
            <a:r>
              <a:rPr lang="es-AR" sz="1401" b="1" dirty="0">
                <a:solidFill>
                  <a:schemeClr val="accent2"/>
                </a:solidFill>
              </a:rPr>
              <a:t> of </a:t>
            </a:r>
            <a:r>
              <a:rPr lang="es-AR" sz="1401" b="1" dirty="0" err="1">
                <a:solidFill>
                  <a:schemeClr val="accent2"/>
                </a:solidFill>
              </a:rPr>
              <a:t>the</a:t>
            </a:r>
            <a:r>
              <a:rPr lang="es-AR" sz="1401" b="1" dirty="0">
                <a:solidFill>
                  <a:schemeClr val="accent2"/>
                </a:solidFill>
              </a:rPr>
              <a:t> </a:t>
            </a:r>
            <a:r>
              <a:rPr lang="es-AR" sz="1401" b="1" dirty="0" err="1">
                <a:solidFill>
                  <a:schemeClr val="accent2"/>
                </a:solidFill>
              </a:rPr>
              <a:t>Multinational</a:t>
            </a:r>
            <a:r>
              <a:rPr lang="es-AR" sz="1401" b="1" dirty="0">
                <a:solidFill>
                  <a:schemeClr val="accent2"/>
                </a:solidFill>
              </a:rPr>
              <a:t> </a:t>
            </a:r>
            <a:r>
              <a:rPr lang="es-AR" sz="1401" b="1" dirty="0" err="1">
                <a:solidFill>
                  <a:schemeClr val="accent2"/>
                </a:solidFill>
              </a:rPr>
              <a:t>with</a:t>
            </a:r>
            <a:r>
              <a:rPr lang="es-AR" sz="1401" b="1" dirty="0">
                <a:solidFill>
                  <a:schemeClr val="accent2"/>
                </a:solidFill>
              </a:rPr>
              <a:t> </a:t>
            </a:r>
            <a:r>
              <a:rPr lang="es-AR" sz="1401" b="1" dirty="0" err="1">
                <a:solidFill>
                  <a:schemeClr val="accent2"/>
                </a:solidFill>
              </a:rPr>
              <a:t>headquarters</a:t>
            </a:r>
            <a:r>
              <a:rPr lang="es-AR" sz="1401" b="1" dirty="0">
                <a:solidFill>
                  <a:schemeClr val="accent2"/>
                </a:solidFill>
              </a:rPr>
              <a:t> in </a:t>
            </a:r>
            <a:r>
              <a:rPr lang="es-AR" sz="1401" b="1" dirty="0" err="1">
                <a:solidFill>
                  <a:schemeClr val="accent2"/>
                </a:solidFill>
              </a:rPr>
              <a:t>the</a:t>
            </a:r>
            <a:r>
              <a:rPr lang="es-AR" sz="1401" b="1" dirty="0">
                <a:solidFill>
                  <a:schemeClr val="accent2"/>
                </a:solidFill>
              </a:rPr>
              <a:t> </a:t>
            </a:r>
            <a:r>
              <a:rPr lang="es-AR" sz="1401" b="1" dirty="0" err="1">
                <a:solidFill>
                  <a:schemeClr val="accent2"/>
                </a:solidFill>
              </a:rPr>
              <a:t>Parent</a:t>
            </a:r>
            <a:r>
              <a:rPr lang="es-AR" sz="1401" b="1" dirty="0">
                <a:solidFill>
                  <a:schemeClr val="accent2"/>
                </a:solidFill>
              </a:rPr>
              <a:t> Country </a:t>
            </a:r>
            <a:r>
              <a:rPr lang="es-AR" sz="1401" b="1" dirty="0" err="1">
                <a:solidFill>
                  <a:schemeClr val="accent2"/>
                </a:solidFill>
              </a:rPr>
              <a:t>via</a:t>
            </a:r>
            <a:r>
              <a:rPr lang="es-AR" sz="1401" b="1" dirty="0">
                <a:solidFill>
                  <a:schemeClr val="accent2"/>
                </a:solidFill>
              </a:rPr>
              <a:t> </a:t>
            </a:r>
            <a:r>
              <a:rPr lang="es-AR" sz="1401" b="1" dirty="0" err="1">
                <a:solidFill>
                  <a:schemeClr val="accent2"/>
                </a:solidFill>
              </a:rPr>
              <a:t>automatic</a:t>
            </a:r>
            <a:r>
              <a:rPr lang="es-AR" sz="1401" b="1" dirty="0">
                <a:solidFill>
                  <a:schemeClr val="accent2"/>
                </a:solidFill>
              </a:rPr>
              <a:t> </a:t>
            </a:r>
            <a:r>
              <a:rPr lang="es-AR" sz="1401" b="1" dirty="0" err="1">
                <a:solidFill>
                  <a:schemeClr val="accent2"/>
                </a:solidFill>
              </a:rPr>
              <a:t>exchange</a:t>
            </a:r>
            <a:r>
              <a:rPr lang="es-AR" sz="1401" b="1" dirty="0">
                <a:solidFill>
                  <a:schemeClr val="accent2"/>
                </a:solidFill>
              </a:rPr>
              <a:t> </a:t>
            </a:r>
            <a:r>
              <a:rPr lang="es-AR" sz="1401" b="1" dirty="0" err="1">
                <a:solidFill>
                  <a:schemeClr val="accent2"/>
                </a:solidFill>
              </a:rPr>
              <a:t>from</a:t>
            </a:r>
            <a:r>
              <a:rPr lang="es-AR" sz="1401" b="1" dirty="0">
                <a:solidFill>
                  <a:schemeClr val="accent2"/>
                </a:solidFill>
              </a:rPr>
              <a:t> </a:t>
            </a:r>
            <a:r>
              <a:rPr lang="es-AR" sz="1401" b="1" dirty="0" err="1">
                <a:solidFill>
                  <a:schemeClr val="accent2"/>
                </a:solidFill>
              </a:rPr>
              <a:t>the</a:t>
            </a:r>
            <a:r>
              <a:rPr lang="es-AR" sz="1401" b="1" dirty="0">
                <a:solidFill>
                  <a:schemeClr val="accent2"/>
                </a:solidFill>
              </a:rPr>
              <a:t> </a:t>
            </a:r>
            <a:r>
              <a:rPr lang="es-AR" sz="1401" b="1" u="sng" dirty="0" err="1">
                <a:solidFill>
                  <a:schemeClr val="accent2"/>
                </a:solidFill>
              </a:rPr>
              <a:t>Parent</a:t>
            </a:r>
            <a:r>
              <a:rPr lang="es-AR" sz="1401" b="1" u="sng" dirty="0">
                <a:solidFill>
                  <a:schemeClr val="accent2"/>
                </a:solidFill>
              </a:rPr>
              <a:t> (1)</a:t>
            </a:r>
            <a:endParaRPr lang="en-US" sz="1401" b="1" u="sng" dirty="0">
              <a:solidFill>
                <a:schemeClr val="accent2"/>
              </a:solidFill>
            </a:endParaRPr>
          </a:p>
        </p:txBody>
      </p:sp>
      <p:sp>
        <p:nvSpPr>
          <p:cNvPr id="56" name="TextBox 55"/>
          <p:cNvSpPr txBox="1"/>
          <p:nvPr/>
        </p:nvSpPr>
        <p:spPr>
          <a:xfrm>
            <a:off x="1417642" y="1562950"/>
            <a:ext cx="2616190" cy="892552"/>
          </a:xfrm>
          <a:prstGeom prst="rect">
            <a:avLst/>
          </a:prstGeom>
          <a:noFill/>
        </p:spPr>
        <p:txBody>
          <a:bodyPr wrap="square" rtlCol="0">
            <a:spAutoFit/>
          </a:bodyPr>
          <a:lstStyle/>
          <a:p>
            <a:r>
              <a:rPr lang="es-AR" sz="1300" dirty="0"/>
              <a:t>Has a </a:t>
            </a:r>
            <a:r>
              <a:rPr lang="es-AR" sz="1300" dirty="0" err="1"/>
              <a:t>Tax</a:t>
            </a:r>
            <a:r>
              <a:rPr lang="es-AR" sz="1300" dirty="0"/>
              <a:t> </a:t>
            </a:r>
            <a:r>
              <a:rPr lang="es-AR" sz="1300" dirty="0" err="1"/>
              <a:t>Information</a:t>
            </a:r>
            <a:r>
              <a:rPr lang="es-AR" sz="1300" dirty="0"/>
              <a:t> Exchange </a:t>
            </a:r>
            <a:r>
              <a:rPr lang="es-AR" sz="1300" dirty="0" err="1"/>
              <a:t>Agreement</a:t>
            </a:r>
            <a:r>
              <a:rPr lang="es-AR" sz="1300" dirty="0"/>
              <a:t> (TIEA) </a:t>
            </a:r>
            <a:r>
              <a:rPr lang="es-AR" sz="1300" dirty="0" err="1"/>
              <a:t>with</a:t>
            </a:r>
            <a:r>
              <a:rPr lang="es-AR" sz="1300" dirty="0"/>
              <a:t> </a:t>
            </a:r>
            <a:r>
              <a:rPr lang="es-AR" sz="1300" dirty="0" err="1"/>
              <a:t>the</a:t>
            </a:r>
            <a:r>
              <a:rPr lang="es-AR" sz="1300" dirty="0"/>
              <a:t> Country of </a:t>
            </a:r>
            <a:r>
              <a:rPr lang="es-AR" sz="1300" dirty="0" err="1"/>
              <a:t>the</a:t>
            </a:r>
            <a:r>
              <a:rPr lang="es-AR" sz="1300" dirty="0"/>
              <a:t> </a:t>
            </a:r>
            <a:r>
              <a:rPr lang="es-AR" sz="1300" dirty="0" err="1"/>
              <a:t>Parent</a:t>
            </a:r>
            <a:r>
              <a:rPr lang="es-AR" sz="1300" dirty="0"/>
              <a:t>, </a:t>
            </a:r>
            <a:r>
              <a:rPr lang="es-AR" sz="1300" dirty="0" err="1"/>
              <a:t>that</a:t>
            </a:r>
            <a:r>
              <a:rPr lang="es-AR" sz="1300" dirty="0"/>
              <a:t> </a:t>
            </a:r>
            <a:r>
              <a:rPr lang="es-AR" sz="1300" dirty="0" err="1"/>
              <a:t>allows</a:t>
            </a:r>
            <a:r>
              <a:rPr lang="es-AR" sz="1300" dirty="0"/>
              <a:t> </a:t>
            </a:r>
            <a:r>
              <a:rPr lang="es-AR" sz="1300" dirty="0" err="1"/>
              <a:t>automatic</a:t>
            </a:r>
            <a:r>
              <a:rPr lang="es-AR" sz="1300" dirty="0"/>
              <a:t> </a:t>
            </a:r>
            <a:r>
              <a:rPr lang="es-AR" sz="1300" dirty="0" err="1"/>
              <a:t>exchange</a:t>
            </a:r>
            <a:r>
              <a:rPr lang="es-AR" sz="1300" dirty="0"/>
              <a:t> of </a:t>
            </a:r>
            <a:r>
              <a:rPr lang="es-AR" sz="1300" dirty="0" err="1"/>
              <a:t>information</a:t>
            </a:r>
            <a:r>
              <a:rPr lang="es-AR" sz="1300" dirty="0"/>
              <a:t>?</a:t>
            </a:r>
            <a:endParaRPr lang="en-US" sz="1300" dirty="0"/>
          </a:p>
        </p:txBody>
      </p:sp>
      <p:cxnSp>
        <p:nvCxnSpPr>
          <p:cNvPr id="46" name="Straight Arrow Connector 45"/>
          <p:cNvCxnSpPr/>
          <p:nvPr/>
        </p:nvCxnSpPr>
        <p:spPr>
          <a:xfrm flipH="1">
            <a:off x="3302758" y="1236679"/>
            <a:ext cx="312339" cy="2725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5710564" y="2996498"/>
            <a:ext cx="475093" cy="21594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1668755" y="2654092"/>
            <a:ext cx="2431450" cy="692497"/>
          </a:xfrm>
          <a:prstGeom prst="rect">
            <a:avLst/>
          </a:prstGeom>
          <a:noFill/>
        </p:spPr>
        <p:txBody>
          <a:bodyPr wrap="square" rtlCol="0">
            <a:spAutoFit/>
          </a:bodyPr>
          <a:lstStyle/>
          <a:p>
            <a:r>
              <a:rPr lang="es-AR" sz="1300" dirty="0" err="1"/>
              <a:t>Is</a:t>
            </a:r>
            <a:r>
              <a:rPr lang="es-AR" sz="1300" dirty="0"/>
              <a:t> a </a:t>
            </a:r>
            <a:r>
              <a:rPr lang="es-AR" sz="1300" dirty="0" err="1"/>
              <a:t>party</a:t>
            </a:r>
            <a:r>
              <a:rPr lang="es-AR" sz="1300" dirty="0"/>
              <a:t> to </a:t>
            </a:r>
            <a:r>
              <a:rPr lang="es-AR" sz="1300" dirty="0" err="1"/>
              <a:t>the</a:t>
            </a:r>
            <a:r>
              <a:rPr lang="es-AR" sz="1300" dirty="0"/>
              <a:t> </a:t>
            </a:r>
            <a:r>
              <a:rPr lang="es-AR" sz="1300" u="sng" dirty="0"/>
              <a:t>Original</a:t>
            </a:r>
            <a:r>
              <a:rPr lang="es-AR" sz="1300" dirty="0"/>
              <a:t> </a:t>
            </a:r>
            <a:r>
              <a:rPr lang="es-AR" sz="1300" dirty="0" err="1"/>
              <a:t>or</a:t>
            </a:r>
            <a:r>
              <a:rPr lang="es-AR" sz="1300" dirty="0"/>
              <a:t> </a:t>
            </a:r>
            <a:r>
              <a:rPr lang="es-AR" sz="1300" dirty="0" err="1"/>
              <a:t>the</a:t>
            </a:r>
            <a:r>
              <a:rPr lang="es-AR" sz="1300" dirty="0"/>
              <a:t> </a:t>
            </a:r>
            <a:r>
              <a:rPr lang="es-AR" sz="1300" u="sng" dirty="0" err="1"/>
              <a:t>Amended</a:t>
            </a:r>
            <a:r>
              <a:rPr lang="es-AR" sz="1300" dirty="0"/>
              <a:t> </a:t>
            </a:r>
            <a:r>
              <a:rPr lang="es-AR" sz="1300" dirty="0" err="1"/>
              <a:t>CoE</a:t>
            </a:r>
            <a:r>
              <a:rPr lang="es-AR" sz="1300" dirty="0"/>
              <a:t>/OECD Multilateral </a:t>
            </a:r>
            <a:r>
              <a:rPr lang="es-AR" sz="1300" dirty="0" err="1"/>
              <a:t>Tax</a:t>
            </a:r>
            <a:r>
              <a:rPr lang="es-AR" sz="1300" dirty="0"/>
              <a:t> </a:t>
            </a:r>
            <a:r>
              <a:rPr lang="es-AR" sz="1300" dirty="0" err="1"/>
              <a:t>Convention</a:t>
            </a:r>
            <a:r>
              <a:rPr lang="es-AR" sz="1300" dirty="0"/>
              <a:t>? </a:t>
            </a:r>
            <a:endParaRPr lang="en-US" sz="1300" dirty="0"/>
          </a:p>
        </p:txBody>
      </p:sp>
      <p:sp>
        <p:nvSpPr>
          <p:cNvPr id="69" name="TextBox 68"/>
          <p:cNvSpPr txBox="1"/>
          <p:nvPr/>
        </p:nvSpPr>
        <p:spPr>
          <a:xfrm>
            <a:off x="1499180" y="3576420"/>
            <a:ext cx="2785564" cy="692497"/>
          </a:xfrm>
          <a:prstGeom prst="rect">
            <a:avLst/>
          </a:prstGeom>
          <a:noFill/>
        </p:spPr>
        <p:txBody>
          <a:bodyPr wrap="square" rtlCol="0">
            <a:spAutoFit/>
          </a:bodyPr>
          <a:lstStyle/>
          <a:p>
            <a:r>
              <a:rPr lang="es-AR" sz="1300" dirty="0" err="1"/>
              <a:t>Is</a:t>
            </a:r>
            <a:r>
              <a:rPr lang="es-AR" sz="1300" dirty="0"/>
              <a:t> </a:t>
            </a:r>
            <a:r>
              <a:rPr lang="es-AR" sz="1300" dirty="0" err="1"/>
              <a:t>the</a:t>
            </a:r>
            <a:r>
              <a:rPr lang="es-AR" sz="1300" dirty="0"/>
              <a:t> </a:t>
            </a:r>
            <a:r>
              <a:rPr lang="es-AR" sz="1300" dirty="0" err="1"/>
              <a:t>Parent</a:t>
            </a:r>
            <a:r>
              <a:rPr lang="es-AR" sz="1300" dirty="0"/>
              <a:t> Country </a:t>
            </a:r>
            <a:r>
              <a:rPr lang="es-AR" sz="1300" dirty="0" err="1"/>
              <a:t>also</a:t>
            </a:r>
            <a:r>
              <a:rPr lang="es-AR" sz="1300" dirty="0"/>
              <a:t> a </a:t>
            </a:r>
            <a:r>
              <a:rPr lang="es-AR" sz="1300" dirty="0" err="1"/>
              <a:t>party</a:t>
            </a:r>
            <a:r>
              <a:rPr lang="es-AR" sz="1300" dirty="0"/>
              <a:t> to </a:t>
            </a:r>
            <a:r>
              <a:rPr lang="es-AR" sz="1300" u="sng" dirty="0" err="1"/>
              <a:t>the</a:t>
            </a:r>
            <a:r>
              <a:rPr lang="es-AR" sz="1300" u="sng" dirty="0"/>
              <a:t> </a:t>
            </a:r>
            <a:r>
              <a:rPr lang="es-AR" sz="1300" u="sng" dirty="0" err="1"/>
              <a:t>same</a:t>
            </a:r>
            <a:r>
              <a:rPr lang="es-AR" sz="1300" u="sng" dirty="0"/>
              <a:t> </a:t>
            </a:r>
            <a:r>
              <a:rPr lang="es-AR" sz="1300" dirty="0" err="1"/>
              <a:t>Convention</a:t>
            </a:r>
            <a:r>
              <a:rPr lang="es-AR" sz="1300" dirty="0"/>
              <a:t> (</a:t>
            </a:r>
            <a:r>
              <a:rPr lang="es-AR" sz="1300" dirty="0" err="1"/>
              <a:t>either</a:t>
            </a:r>
            <a:r>
              <a:rPr lang="es-AR" sz="1300" dirty="0"/>
              <a:t> </a:t>
            </a:r>
            <a:r>
              <a:rPr lang="es-AR" sz="1300" dirty="0" err="1"/>
              <a:t>the</a:t>
            </a:r>
            <a:r>
              <a:rPr lang="es-AR" sz="1300" dirty="0"/>
              <a:t> Original </a:t>
            </a:r>
            <a:r>
              <a:rPr lang="es-AR" sz="1300" dirty="0" err="1"/>
              <a:t>or</a:t>
            </a:r>
            <a:r>
              <a:rPr lang="es-AR" sz="1300" dirty="0"/>
              <a:t> </a:t>
            </a:r>
            <a:r>
              <a:rPr lang="es-AR" sz="1300" dirty="0" err="1"/>
              <a:t>the</a:t>
            </a:r>
            <a:r>
              <a:rPr lang="es-AR" sz="1300" dirty="0"/>
              <a:t> </a:t>
            </a:r>
            <a:r>
              <a:rPr lang="es-AR" sz="1300" dirty="0" err="1"/>
              <a:t>Amended</a:t>
            </a:r>
            <a:r>
              <a:rPr lang="es-AR" sz="1300" dirty="0"/>
              <a:t>)?</a:t>
            </a:r>
            <a:endParaRPr lang="en-US" sz="1300" dirty="0"/>
          </a:p>
        </p:txBody>
      </p:sp>
      <p:cxnSp>
        <p:nvCxnSpPr>
          <p:cNvPr id="59" name="Straight Arrow Connector 58"/>
          <p:cNvCxnSpPr/>
          <p:nvPr/>
        </p:nvCxnSpPr>
        <p:spPr>
          <a:xfrm flipV="1">
            <a:off x="3595493" y="2149282"/>
            <a:ext cx="621005" cy="2240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3587851" y="2385933"/>
            <a:ext cx="17519" cy="3220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14061" y="2528589"/>
            <a:ext cx="1242797" cy="2031325"/>
          </a:xfrm>
          <a:prstGeom prst="rect">
            <a:avLst/>
          </a:prstGeom>
          <a:noFill/>
        </p:spPr>
        <p:txBody>
          <a:bodyPr wrap="square" rtlCol="0">
            <a:spAutoFit/>
          </a:bodyPr>
          <a:lstStyle/>
          <a:p>
            <a:r>
              <a:rPr lang="es-AR" sz="1400" b="1" dirty="0" err="1">
                <a:solidFill>
                  <a:srgbClr val="FF0000"/>
                </a:solidFill>
              </a:rPr>
              <a:t>Cannot</a:t>
            </a:r>
            <a:r>
              <a:rPr lang="es-AR" sz="1400" b="1" dirty="0">
                <a:solidFill>
                  <a:srgbClr val="FF0000"/>
                </a:solidFill>
              </a:rPr>
              <a:t> </a:t>
            </a:r>
            <a:r>
              <a:rPr lang="es-AR" sz="1400" b="1" dirty="0" err="1">
                <a:solidFill>
                  <a:srgbClr val="FF0000"/>
                </a:solidFill>
              </a:rPr>
              <a:t>obtain</a:t>
            </a:r>
            <a:r>
              <a:rPr lang="es-AR" sz="1400" b="1" dirty="0">
                <a:solidFill>
                  <a:srgbClr val="FF0000"/>
                </a:solidFill>
              </a:rPr>
              <a:t> </a:t>
            </a:r>
            <a:r>
              <a:rPr lang="es-AR" sz="1400" b="1" dirty="0" err="1">
                <a:solidFill>
                  <a:srgbClr val="FF0000"/>
                </a:solidFill>
              </a:rPr>
              <a:t>the</a:t>
            </a:r>
            <a:r>
              <a:rPr lang="es-AR" sz="1400" b="1" dirty="0">
                <a:solidFill>
                  <a:srgbClr val="FF0000"/>
                </a:solidFill>
              </a:rPr>
              <a:t> </a:t>
            </a:r>
            <a:r>
              <a:rPr lang="es-AR" sz="1400" b="1" dirty="0" err="1">
                <a:solidFill>
                  <a:srgbClr val="FF0000"/>
                </a:solidFill>
              </a:rPr>
              <a:t>CbC</a:t>
            </a:r>
            <a:r>
              <a:rPr lang="es-AR" sz="1400" b="1" dirty="0">
                <a:solidFill>
                  <a:srgbClr val="FF0000"/>
                </a:solidFill>
              </a:rPr>
              <a:t> </a:t>
            </a:r>
            <a:r>
              <a:rPr lang="es-AR" sz="1400" b="1" dirty="0" err="1">
                <a:solidFill>
                  <a:srgbClr val="FF0000"/>
                </a:solidFill>
              </a:rPr>
              <a:t>Report</a:t>
            </a:r>
            <a:r>
              <a:rPr lang="es-AR" sz="1400" b="1" dirty="0">
                <a:solidFill>
                  <a:srgbClr val="FF0000"/>
                </a:solidFill>
              </a:rPr>
              <a:t> </a:t>
            </a:r>
            <a:r>
              <a:rPr lang="es-AR" sz="1400" b="1" dirty="0" err="1">
                <a:solidFill>
                  <a:srgbClr val="FF0000"/>
                </a:solidFill>
              </a:rPr>
              <a:t>from</a:t>
            </a:r>
            <a:r>
              <a:rPr lang="es-AR" sz="1400" b="1" dirty="0">
                <a:solidFill>
                  <a:srgbClr val="FF0000"/>
                </a:solidFill>
              </a:rPr>
              <a:t> </a:t>
            </a:r>
            <a:r>
              <a:rPr lang="es-AR" sz="1400" b="1" dirty="0" err="1">
                <a:solidFill>
                  <a:srgbClr val="FF0000"/>
                </a:solidFill>
              </a:rPr>
              <a:t>the</a:t>
            </a:r>
            <a:r>
              <a:rPr lang="es-AR" sz="1400" b="1" dirty="0">
                <a:solidFill>
                  <a:srgbClr val="FF0000"/>
                </a:solidFill>
              </a:rPr>
              <a:t> </a:t>
            </a:r>
            <a:r>
              <a:rPr lang="es-AR" sz="1400" b="1" dirty="0" err="1">
                <a:solidFill>
                  <a:srgbClr val="FF0000"/>
                </a:solidFill>
              </a:rPr>
              <a:t>Multinational</a:t>
            </a:r>
            <a:r>
              <a:rPr lang="es-AR" sz="1400" b="1" dirty="0">
                <a:solidFill>
                  <a:srgbClr val="FF0000"/>
                </a:solidFill>
              </a:rPr>
              <a:t> </a:t>
            </a:r>
            <a:r>
              <a:rPr lang="es-AR" sz="1400" b="1" dirty="0" err="1">
                <a:solidFill>
                  <a:srgbClr val="FF0000"/>
                </a:solidFill>
              </a:rPr>
              <a:t>with</a:t>
            </a:r>
            <a:r>
              <a:rPr lang="es-AR" sz="1400" b="1" dirty="0">
                <a:solidFill>
                  <a:srgbClr val="FF0000"/>
                </a:solidFill>
              </a:rPr>
              <a:t> </a:t>
            </a:r>
            <a:r>
              <a:rPr lang="es-AR" sz="1400" b="1" dirty="0" err="1">
                <a:solidFill>
                  <a:srgbClr val="FF0000"/>
                </a:solidFill>
              </a:rPr>
              <a:t>headquarters</a:t>
            </a:r>
            <a:r>
              <a:rPr lang="es-AR" sz="1400" b="1" dirty="0">
                <a:solidFill>
                  <a:srgbClr val="FF0000"/>
                </a:solidFill>
              </a:rPr>
              <a:t> in </a:t>
            </a:r>
            <a:r>
              <a:rPr lang="es-AR" sz="1400" b="1" dirty="0" err="1">
                <a:solidFill>
                  <a:srgbClr val="FF0000"/>
                </a:solidFill>
              </a:rPr>
              <a:t>the</a:t>
            </a:r>
            <a:r>
              <a:rPr lang="es-AR" sz="1400" b="1" dirty="0">
                <a:solidFill>
                  <a:srgbClr val="FF0000"/>
                </a:solidFill>
              </a:rPr>
              <a:t> </a:t>
            </a:r>
            <a:r>
              <a:rPr lang="es-AR" sz="1400" b="1" dirty="0" err="1">
                <a:solidFill>
                  <a:srgbClr val="FF0000"/>
                </a:solidFill>
              </a:rPr>
              <a:t>Parent</a:t>
            </a:r>
            <a:r>
              <a:rPr lang="es-AR" sz="1400" b="1" dirty="0">
                <a:solidFill>
                  <a:srgbClr val="FF0000"/>
                </a:solidFill>
              </a:rPr>
              <a:t> Country</a:t>
            </a:r>
            <a:endParaRPr lang="en-US" sz="1400" b="1" dirty="0">
              <a:solidFill>
                <a:srgbClr val="FF0000"/>
              </a:solidFill>
            </a:endParaRPr>
          </a:p>
        </p:txBody>
      </p:sp>
      <p:cxnSp>
        <p:nvCxnSpPr>
          <p:cNvPr id="66" name="Straight Arrow Connector 65"/>
          <p:cNvCxnSpPr/>
          <p:nvPr/>
        </p:nvCxnSpPr>
        <p:spPr>
          <a:xfrm flipH="1">
            <a:off x="1242797" y="3390851"/>
            <a:ext cx="623717" cy="8422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1866514" y="3390851"/>
            <a:ext cx="358071" cy="2400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1124335" y="4383328"/>
            <a:ext cx="3147876" cy="492443"/>
          </a:xfrm>
          <a:prstGeom prst="rect">
            <a:avLst/>
          </a:prstGeom>
          <a:noFill/>
        </p:spPr>
        <p:txBody>
          <a:bodyPr wrap="square" rtlCol="0">
            <a:spAutoFit/>
          </a:bodyPr>
          <a:lstStyle/>
          <a:p>
            <a:r>
              <a:rPr lang="es-AR" sz="1300" dirty="0" err="1"/>
              <a:t>Signed</a:t>
            </a:r>
            <a:r>
              <a:rPr lang="es-AR" sz="1300" dirty="0"/>
              <a:t> </a:t>
            </a:r>
            <a:r>
              <a:rPr lang="es-AR" sz="1300" dirty="0" err="1"/>
              <a:t>the</a:t>
            </a:r>
            <a:r>
              <a:rPr lang="es-AR" sz="1300" dirty="0"/>
              <a:t> Multilateral </a:t>
            </a:r>
            <a:r>
              <a:rPr lang="es-AR" sz="1300" dirty="0" err="1"/>
              <a:t>Competent</a:t>
            </a:r>
            <a:r>
              <a:rPr lang="es-AR" sz="1300" dirty="0"/>
              <a:t> </a:t>
            </a:r>
            <a:r>
              <a:rPr lang="es-AR" sz="1300" dirty="0" err="1"/>
              <a:t>Authority</a:t>
            </a:r>
            <a:r>
              <a:rPr lang="es-AR" sz="1300" dirty="0"/>
              <a:t> </a:t>
            </a:r>
            <a:r>
              <a:rPr lang="es-AR" sz="1300" dirty="0" err="1"/>
              <a:t>Agreement</a:t>
            </a:r>
            <a:r>
              <a:rPr lang="es-AR" sz="1300" dirty="0"/>
              <a:t> (CAA) </a:t>
            </a:r>
            <a:r>
              <a:rPr lang="es-AR" sz="1300" dirty="0" err="1"/>
              <a:t>for</a:t>
            </a:r>
            <a:r>
              <a:rPr lang="es-AR" sz="1300" dirty="0"/>
              <a:t> </a:t>
            </a:r>
            <a:r>
              <a:rPr lang="es-AR" sz="1300" dirty="0" err="1"/>
              <a:t>CbC</a:t>
            </a:r>
            <a:r>
              <a:rPr lang="es-AR" sz="1300" dirty="0"/>
              <a:t>?</a:t>
            </a:r>
            <a:endParaRPr lang="en-US" sz="1300" dirty="0"/>
          </a:p>
        </p:txBody>
      </p:sp>
      <p:cxnSp>
        <p:nvCxnSpPr>
          <p:cNvPr id="87" name="Straight Arrow Connector 86"/>
          <p:cNvCxnSpPr/>
          <p:nvPr/>
        </p:nvCxnSpPr>
        <p:spPr>
          <a:xfrm flipH="1" flipV="1">
            <a:off x="1155365" y="3950375"/>
            <a:ext cx="429712" cy="21260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p:nvPr/>
        </p:nvCxnSpPr>
        <p:spPr>
          <a:xfrm flipH="1">
            <a:off x="1488113" y="4163309"/>
            <a:ext cx="81600" cy="3327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4031821" y="4063688"/>
            <a:ext cx="1290041" cy="892552"/>
          </a:xfrm>
          <a:prstGeom prst="rect">
            <a:avLst/>
          </a:prstGeom>
          <a:noFill/>
        </p:spPr>
        <p:txBody>
          <a:bodyPr wrap="square" rtlCol="0">
            <a:spAutoFit/>
          </a:bodyPr>
          <a:lstStyle/>
          <a:p>
            <a:r>
              <a:rPr lang="es-AR" sz="1300" dirty="0" err="1"/>
              <a:t>Chose</a:t>
            </a:r>
            <a:r>
              <a:rPr lang="es-AR" sz="1300" dirty="0"/>
              <a:t> </a:t>
            </a:r>
            <a:r>
              <a:rPr lang="es-AR" sz="1300" dirty="0" err="1"/>
              <a:t>the</a:t>
            </a:r>
            <a:r>
              <a:rPr lang="es-AR" sz="1300" dirty="0"/>
              <a:t> </a:t>
            </a:r>
            <a:r>
              <a:rPr lang="es-AR" sz="1300" dirty="0" err="1"/>
              <a:t>Parent</a:t>
            </a:r>
            <a:r>
              <a:rPr lang="es-AR" sz="1300" dirty="0"/>
              <a:t> Country </a:t>
            </a:r>
            <a:r>
              <a:rPr lang="es-AR" sz="1300" dirty="0" err="1"/>
              <a:t>under</a:t>
            </a:r>
            <a:r>
              <a:rPr lang="es-AR" sz="1300" dirty="0"/>
              <a:t> </a:t>
            </a:r>
            <a:r>
              <a:rPr lang="es-AR" sz="1300" dirty="0" err="1"/>
              <a:t>Annex</a:t>
            </a:r>
            <a:r>
              <a:rPr lang="es-AR" sz="1300" dirty="0"/>
              <a:t> E of </a:t>
            </a:r>
            <a:r>
              <a:rPr lang="es-AR" sz="1300" dirty="0" err="1"/>
              <a:t>the</a:t>
            </a:r>
            <a:r>
              <a:rPr lang="es-AR" sz="1300" dirty="0"/>
              <a:t> MCAA?</a:t>
            </a:r>
            <a:endParaRPr lang="en-US" sz="1300" dirty="0"/>
          </a:p>
        </p:txBody>
      </p:sp>
      <p:sp>
        <p:nvSpPr>
          <p:cNvPr id="90" name="TextBox 89"/>
          <p:cNvSpPr txBox="1"/>
          <p:nvPr/>
        </p:nvSpPr>
        <p:spPr>
          <a:xfrm>
            <a:off x="5451482" y="4372095"/>
            <a:ext cx="1162496" cy="1092607"/>
          </a:xfrm>
          <a:prstGeom prst="rect">
            <a:avLst/>
          </a:prstGeom>
          <a:noFill/>
        </p:spPr>
        <p:txBody>
          <a:bodyPr wrap="square" rtlCol="0">
            <a:spAutoFit/>
          </a:bodyPr>
          <a:lstStyle/>
          <a:p>
            <a:r>
              <a:rPr lang="es-AR" sz="1300" dirty="0" err="1"/>
              <a:t>Was</a:t>
            </a:r>
            <a:r>
              <a:rPr lang="es-AR" sz="1300" dirty="0"/>
              <a:t> </a:t>
            </a:r>
            <a:r>
              <a:rPr lang="es-AR" sz="1300" dirty="0" err="1"/>
              <a:t>Chosen</a:t>
            </a:r>
            <a:r>
              <a:rPr lang="es-AR" sz="1300" dirty="0"/>
              <a:t> back </a:t>
            </a:r>
            <a:r>
              <a:rPr lang="es-AR" sz="1300" dirty="0" err="1"/>
              <a:t>by</a:t>
            </a:r>
            <a:r>
              <a:rPr lang="es-AR" sz="1300" dirty="0"/>
              <a:t> </a:t>
            </a:r>
            <a:r>
              <a:rPr lang="es-AR" sz="1300" dirty="0" err="1"/>
              <a:t>the</a:t>
            </a:r>
            <a:r>
              <a:rPr lang="es-AR" sz="1300" dirty="0"/>
              <a:t> </a:t>
            </a:r>
            <a:r>
              <a:rPr lang="es-AR" sz="1300" dirty="0" err="1"/>
              <a:t>Parent</a:t>
            </a:r>
            <a:r>
              <a:rPr lang="es-AR" sz="1300" dirty="0"/>
              <a:t> </a:t>
            </a:r>
            <a:r>
              <a:rPr lang="es-AR" sz="1300" dirty="0" err="1"/>
              <a:t>under</a:t>
            </a:r>
            <a:r>
              <a:rPr lang="es-AR" sz="1300" dirty="0"/>
              <a:t> </a:t>
            </a:r>
            <a:r>
              <a:rPr lang="es-AR" sz="1300" dirty="0" err="1"/>
              <a:t>Annex</a:t>
            </a:r>
            <a:r>
              <a:rPr lang="es-AR" sz="1300" dirty="0"/>
              <a:t> E of </a:t>
            </a:r>
            <a:r>
              <a:rPr lang="es-AR" sz="1300" dirty="0" err="1"/>
              <a:t>the</a:t>
            </a:r>
            <a:r>
              <a:rPr lang="es-AR" sz="1300" dirty="0"/>
              <a:t> MCAA?</a:t>
            </a:r>
            <a:endParaRPr lang="en-US" sz="1300" dirty="0"/>
          </a:p>
        </p:txBody>
      </p:sp>
      <p:cxnSp>
        <p:nvCxnSpPr>
          <p:cNvPr id="74" name="Straight Arrow Connector 73"/>
          <p:cNvCxnSpPr/>
          <p:nvPr/>
        </p:nvCxnSpPr>
        <p:spPr>
          <a:xfrm flipH="1" flipV="1">
            <a:off x="5365639" y="3565348"/>
            <a:ext cx="1880153" cy="15015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H="1">
            <a:off x="6452106" y="5066920"/>
            <a:ext cx="75509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p:nvPr/>
        </p:nvCxnSpPr>
        <p:spPr>
          <a:xfrm>
            <a:off x="3732022" y="4684833"/>
            <a:ext cx="38292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p:nvPr/>
        </p:nvCxnSpPr>
        <p:spPr>
          <a:xfrm>
            <a:off x="5048311" y="4875771"/>
            <a:ext cx="52341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94"/>
          <p:cNvSpPr txBox="1"/>
          <p:nvPr/>
        </p:nvSpPr>
        <p:spPr>
          <a:xfrm>
            <a:off x="5247425" y="5676608"/>
            <a:ext cx="898674" cy="692497"/>
          </a:xfrm>
          <a:prstGeom prst="rect">
            <a:avLst/>
          </a:prstGeom>
          <a:noFill/>
        </p:spPr>
        <p:txBody>
          <a:bodyPr wrap="square" rtlCol="0">
            <a:spAutoFit/>
          </a:bodyPr>
          <a:lstStyle/>
          <a:p>
            <a:r>
              <a:rPr lang="es-AR" sz="1300" dirty="0" err="1"/>
              <a:t>Is</a:t>
            </a:r>
            <a:r>
              <a:rPr lang="es-AR" sz="1300" dirty="0"/>
              <a:t> </a:t>
            </a:r>
            <a:r>
              <a:rPr lang="es-AR" sz="1300" dirty="0" err="1"/>
              <a:t>there</a:t>
            </a:r>
            <a:r>
              <a:rPr lang="es-AR" sz="1300" dirty="0"/>
              <a:t> a </a:t>
            </a:r>
            <a:r>
              <a:rPr lang="es-AR" sz="1300" dirty="0" err="1"/>
              <a:t>Surrogate</a:t>
            </a:r>
            <a:r>
              <a:rPr lang="es-AR" sz="1300" dirty="0"/>
              <a:t> </a:t>
            </a:r>
            <a:r>
              <a:rPr lang="es-AR" sz="1300" dirty="0" err="1"/>
              <a:t>Entity</a:t>
            </a:r>
            <a:r>
              <a:rPr lang="es-AR" sz="1300" dirty="0"/>
              <a:t>?</a:t>
            </a:r>
            <a:endParaRPr lang="en-US" sz="1300" dirty="0"/>
          </a:p>
        </p:txBody>
      </p:sp>
      <p:cxnSp>
        <p:nvCxnSpPr>
          <p:cNvPr id="93" name="Straight Arrow Connector 92"/>
          <p:cNvCxnSpPr/>
          <p:nvPr/>
        </p:nvCxnSpPr>
        <p:spPr>
          <a:xfrm flipH="1">
            <a:off x="5763184" y="5059898"/>
            <a:ext cx="1468045" cy="6565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6032730" y="5674859"/>
            <a:ext cx="1714241" cy="1170192"/>
          </a:xfrm>
          <a:prstGeom prst="rect">
            <a:avLst/>
          </a:prstGeom>
          <a:noFill/>
        </p:spPr>
        <p:txBody>
          <a:bodyPr wrap="square" rtlCol="0">
            <a:spAutoFit/>
          </a:bodyPr>
          <a:lstStyle/>
          <a:p>
            <a:r>
              <a:rPr lang="es-AR" sz="1401" b="1" dirty="0" err="1">
                <a:solidFill>
                  <a:srgbClr val="00B050"/>
                </a:solidFill>
              </a:rPr>
              <a:t>Require</a:t>
            </a:r>
            <a:r>
              <a:rPr lang="es-AR" sz="1401" b="1" dirty="0">
                <a:solidFill>
                  <a:srgbClr val="00B050"/>
                </a:solidFill>
              </a:rPr>
              <a:t> </a:t>
            </a:r>
            <a:r>
              <a:rPr lang="es-AR" sz="1401" b="1" dirty="0" err="1">
                <a:solidFill>
                  <a:srgbClr val="00B050"/>
                </a:solidFill>
              </a:rPr>
              <a:t>the</a:t>
            </a:r>
            <a:r>
              <a:rPr lang="es-AR" sz="1401" b="1" dirty="0">
                <a:solidFill>
                  <a:srgbClr val="00B050"/>
                </a:solidFill>
              </a:rPr>
              <a:t> </a:t>
            </a:r>
            <a:r>
              <a:rPr lang="es-AR" sz="1401" b="1" dirty="0" err="1">
                <a:solidFill>
                  <a:srgbClr val="00B050"/>
                </a:solidFill>
              </a:rPr>
              <a:t>CbC</a:t>
            </a:r>
            <a:r>
              <a:rPr lang="es-AR" sz="1401" b="1" dirty="0">
                <a:solidFill>
                  <a:srgbClr val="00B050"/>
                </a:solidFill>
              </a:rPr>
              <a:t> </a:t>
            </a:r>
            <a:r>
              <a:rPr lang="es-AR" sz="1401" b="1" dirty="0" err="1">
                <a:solidFill>
                  <a:srgbClr val="00B050"/>
                </a:solidFill>
              </a:rPr>
              <a:t>Report</a:t>
            </a:r>
            <a:r>
              <a:rPr lang="es-AR" sz="1401" b="1" dirty="0">
                <a:solidFill>
                  <a:srgbClr val="00B050"/>
                </a:solidFill>
              </a:rPr>
              <a:t> of </a:t>
            </a:r>
            <a:r>
              <a:rPr lang="es-AR" sz="1401" b="1" dirty="0" err="1">
                <a:solidFill>
                  <a:srgbClr val="00B050"/>
                </a:solidFill>
              </a:rPr>
              <a:t>the</a:t>
            </a:r>
            <a:r>
              <a:rPr lang="es-AR" sz="1401" b="1" dirty="0">
                <a:solidFill>
                  <a:srgbClr val="00B050"/>
                </a:solidFill>
              </a:rPr>
              <a:t> </a:t>
            </a:r>
            <a:r>
              <a:rPr lang="es-AR" sz="1401" b="1" dirty="0" err="1">
                <a:solidFill>
                  <a:srgbClr val="00B050"/>
                </a:solidFill>
              </a:rPr>
              <a:t>Multinational</a:t>
            </a:r>
            <a:r>
              <a:rPr lang="es-AR" sz="1401" b="1" dirty="0">
                <a:solidFill>
                  <a:srgbClr val="00B050"/>
                </a:solidFill>
              </a:rPr>
              <a:t> </a:t>
            </a:r>
            <a:r>
              <a:rPr lang="es-AR" sz="1401" b="1" dirty="0" err="1">
                <a:solidFill>
                  <a:srgbClr val="00B050"/>
                </a:solidFill>
              </a:rPr>
              <a:t>from</a:t>
            </a:r>
            <a:r>
              <a:rPr lang="es-AR" sz="1401" b="1" dirty="0">
                <a:solidFill>
                  <a:srgbClr val="00B050"/>
                </a:solidFill>
              </a:rPr>
              <a:t> a local </a:t>
            </a:r>
            <a:r>
              <a:rPr lang="es-AR" sz="1401" b="1" dirty="0" err="1">
                <a:solidFill>
                  <a:srgbClr val="00B050"/>
                </a:solidFill>
              </a:rPr>
              <a:t>subsidiary</a:t>
            </a:r>
            <a:r>
              <a:rPr lang="es-AR" sz="1401" b="1" dirty="0">
                <a:solidFill>
                  <a:srgbClr val="00B050"/>
                </a:solidFill>
              </a:rPr>
              <a:t> (“Local </a:t>
            </a:r>
            <a:r>
              <a:rPr lang="es-AR" sz="1401" b="1" dirty="0" err="1">
                <a:solidFill>
                  <a:srgbClr val="00B050"/>
                </a:solidFill>
              </a:rPr>
              <a:t>Filing</a:t>
            </a:r>
            <a:r>
              <a:rPr lang="es-AR" sz="1401" b="1" dirty="0">
                <a:solidFill>
                  <a:srgbClr val="00B050"/>
                </a:solidFill>
              </a:rPr>
              <a:t>”) (3)</a:t>
            </a:r>
            <a:endParaRPr lang="en-US" sz="1401" b="1" dirty="0">
              <a:solidFill>
                <a:srgbClr val="00B050"/>
              </a:solidFill>
            </a:endParaRPr>
          </a:p>
        </p:txBody>
      </p:sp>
      <p:cxnSp>
        <p:nvCxnSpPr>
          <p:cNvPr id="111" name="Straight Connector 110"/>
          <p:cNvCxnSpPr/>
          <p:nvPr/>
        </p:nvCxnSpPr>
        <p:spPr>
          <a:xfrm>
            <a:off x="5592123" y="6368002"/>
            <a:ext cx="0" cy="1316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p:nvPr/>
        </p:nvCxnSpPr>
        <p:spPr>
          <a:xfrm>
            <a:off x="5589493" y="6499637"/>
            <a:ext cx="52896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6" name="TextBox 125"/>
          <p:cNvSpPr txBox="1"/>
          <p:nvPr/>
        </p:nvSpPr>
        <p:spPr>
          <a:xfrm>
            <a:off x="1951638" y="5356546"/>
            <a:ext cx="3251738" cy="1492716"/>
          </a:xfrm>
          <a:prstGeom prst="rect">
            <a:avLst/>
          </a:prstGeom>
          <a:noFill/>
        </p:spPr>
        <p:txBody>
          <a:bodyPr wrap="square" rtlCol="0">
            <a:spAutoFit/>
          </a:bodyPr>
          <a:lstStyle/>
          <a:p>
            <a:r>
              <a:rPr lang="es-AR" sz="1300" dirty="0" err="1"/>
              <a:t>Does</a:t>
            </a:r>
            <a:r>
              <a:rPr lang="es-AR" sz="1300" dirty="0"/>
              <a:t> </a:t>
            </a:r>
            <a:r>
              <a:rPr lang="es-AR" sz="1300" dirty="0" err="1"/>
              <a:t>it</a:t>
            </a:r>
            <a:r>
              <a:rPr lang="es-AR" sz="1300" dirty="0"/>
              <a:t> </a:t>
            </a:r>
            <a:r>
              <a:rPr lang="es-AR" sz="1300" dirty="0" err="1"/>
              <a:t>have</a:t>
            </a:r>
            <a:r>
              <a:rPr lang="es-AR" sz="1300" dirty="0"/>
              <a:t> </a:t>
            </a:r>
            <a:r>
              <a:rPr lang="es-AR" sz="1300" dirty="0" err="1"/>
              <a:t>with</a:t>
            </a:r>
            <a:r>
              <a:rPr lang="es-AR" sz="1300" dirty="0"/>
              <a:t> </a:t>
            </a:r>
            <a:r>
              <a:rPr lang="es-AR" sz="1300" dirty="0" err="1"/>
              <a:t>the</a:t>
            </a:r>
            <a:r>
              <a:rPr lang="es-AR" sz="1300" dirty="0"/>
              <a:t> </a:t>
            </a:r>
            <a:r>
              <a:rPr lang="es-AR" sz="1300" dirty="0" err="1"/>
              <a:t>Surrogate’s</a:t>
            </a:r>
            <a:r>
              <a:rPr lang="es-AR" sz="1300" dirty="0"/>
              <a:t> country, </a:t>
            </a:r>
            <a:r>
              <a:rPr lang="es-AR" sz="1300" dirty="0" err="1"/>
              <a:t>either</a:t>
            </a:r>
            <a:r>
              <a:rPr lang="es-AR" sz="1300" dirty="0"/>
              <a:t> (i) a DTA </a:t>
            </a:r>
            <a:r>
              <a:rPr lang="es-AR" sz="1300" dirty="0" err="1"/>
              <a:t>or</a:t>
            </a:r>
            <a:r>
              <a:rPr lang="es-AR" sz="1300" dirty="0"/>
              <a:t> TIEA </a:t>
            </a:r>
            <a:r>
              <a:rPr lang="es-AR" sz="1300" dirty="0" err="1"/>
              <a:t>that</a:t>
            </a:r>
            <a:r>
              <a:rPr lang="es-AR" sz="1300" dirty="0"/>
              <a:t> </a:t>
            </a:r>
            <a:r>
              <a:rPr lang="es-AR" sz="1300" dirty="0" err="1"/>
              <a:t>allows</a:t>
            </a:r>
            <a:r>
              <a:rPr lang="es-AR" sz="1300" dirty="0"/>
              <a:t> </a:t>
            </a:r>
            <a:r>
              <a:rPr lang="es-AR" sz="1300" dirty="0" err="1"/>
              <a:t>automatic</a:t>
            </a:r>
            <a:r>
              <a:rPr lang="es-AR" sz="1300" dirty="0"/>
              <a:t> </a:t>
            </a:r>
            <a:r>
              <a:rPr lang="es-AR" sz="1300" dirty="0" err="1"/>
              <a:t>exchange</a:t>
            </a:r>
            <a:r>
              <a:rPr lang="es-AR" sz="1300" dirty="0"/>
              <a:t> of </a:t>
            </a:r>
            <a:r>
              <a:rPr lang="es-AR" sz="1300" dirty="0" err="1"/>
              <a:t>informaiton</a:t>
            </a:r>
            <a:r>
              <a:rPr lang="es-AR" sz="1300" dirty="0"/>
              <a:t> and a bilateral CAA, </a:t>
            </a:r>
            <a:r>
              <a:rPr lang="es-AR" sz="1300" dirty="0" err="1"/>
              <a:t>or</a:t>
            </a:r>
            <a:r>
              <a:rPr lang="es-AR" sz="1300" dirty="0"/>
              <a:t> (ii) </a:t>
            </a:r>
            <a:r>
              <a:rPr lang="es-AR" sz="1300" dirty="0" err="1"/>
              <a:t>both</a:t>
            </a:r>
            <a:r>
              <a:rPr lang="es-AR" sz="1300" dirty="0"/>
              <a:t> are </a:t>
            </a:r>
            <a:r>
              <a:rPr lang="es-AR" sz="1300" dirty="0" err="1"/>
              <a:t>party</a:t>
            </a:r>
            <a:r>
              <a:rPr lang="es-AR" sz="1300" dirty="0"/>
              <a:t> to </a:t>
            </a:r>
            <a:r>
              <a:rPr lang="es-AR" sz="1300" dirty="0" err="1"/>
              <a:t>the</a:t>
            </a:r>
            <a:r>
              <a:rPr lang="es-AR" sz="1300" dirty="0"/>
              <a:t> </a:t>
            </a:r>
            <a:r>
              <a:rPr lang="es-AR" sz="1300" dirty="0" err="1"/>
              <a:t>same</a:t>
            </a:r>
            <a:r>
              <a:rPr lang="es-AR" sz="1300" dirty="0"/>
              <a:t> </a:t>
            </a:r>
            <a:r>
              <a:rPr lang="es-AR" sz="1300" dirty="0" err="1"/>
              <a:t>CoE</a:t>
            </a:r>
            <a:r>
              <a:rPr lang="es-AR" sz="1300" dirty="0"/>
              <a:t>/OECD Multilateral </a:t>
            </a:r>
            <a:r>
              <a:rPr lang="es-AR" sz="1300" dirty="0" err="1"/>
              <a:t>Tax</a:t>
            </a:r>
            <a:r>
              <a:rPr lang="es-AR" sz="1300" dirty="0"/>
              <a:t> </a:t>
            </a:r>
            <a:r>
              <a:rPr lang="es-AR" sz="1300" dirty="0" err="1"/>
              <a:t>Convention</a:t>
            </a:r>
            <a:r>
              <a:rPr lang="es-AR" sz="1300" dirty="0"/>
              <a:t>, </a:t>
            </a:r>
            <a:r>
              <a:rPr lang="es-AR" sz="1300" dirty="0" err="1"/>
              <a:t>both</a:t>
            </a:r>
            <a:r>
              <a:rPr lang="es-AR" sz="1300" dirty="0"/>
              <a:t> </a:t>
            </a:r>
            <a:r>
              <a:rPr lang="es-AR" sz="1300" dirty="0" err="1"/>
              <a:t>signed</a:t>
            </a:r>
            <a:r>
              <a:rPr lang="es-AR" sz="1300" dirty="0"/>
              <a:t> </a:t>
            </a:r>
            <a:r>
              <a:rPr lang="es-AR" sz="1300" dirty="0" err="1"/>
              <a:t>the</a:t>
            </a:r>
            <a:r>
              <a:rPr lang="es-AR" sz="1300" dirty="0"/>
              <a:t> MCAA and </a:t>
            </a:r>
            <a:r>
              <a:rPr lang="es-AR" sz="1300" dirty="0" err="1"/>
              <a:t>both</a:t>
            </a:r>
            <a:r>
              <a:rPr lang="es-AR" sz="1300" dirty="0"/>
              <a:t> </a:t>
            </a:r>
            <a:r>
              <a:rPr lang="es-AR" sz="1300" dirty="0" err="1"/>
              <a:t>chose</a:t>
            </a:r>
            <a:r>
              <a:rPr lang="es-AR" sz="1300" dirty="0"/>
              <a:t> </a:t>
            </a:r>
            <a:r>
              <a:rPr lang="es-AR" sz="1300" dirty="0" err="1"/>
              <a:t>each</a:t>
            </a:r>
            <a:r>
              <a:rPr lang="es-AR" sz="1300" dirty="0"/>
              <a:t> </a:t>
            </a:r>
            <a:r>
              <a:rPr lang="es-AR" sz="1300" dirty="0" err="1"/>
              <a:t>other</a:t>
            </a:r>
            <a:r>
              <a:rPr lang="es-AR" sz="1300" dirty="0"/>
              <a:t> </a:t>
            </a:r>
            <a:r>
              <a:rPr lang="es-AR" sz="1300" dirty="0" err="1"/>
              <a:t>under</a:t>
            </a:r>
            <a:r>
              <a:rPr lang="es-AR" sz="1300" dirty="0"/>
              <a:t> </a:t>
            </a:r>
            <a:r>
              <a:rPr lang="es-AR" sz="1300" dirty="0" err="1"/>
              <a:t>the</a:t>
            </a:r>
            <a:r>
              <a:rPr lang="es-AR" sz="1300" dirty="0"/>
              <a:t> </a:t>
            </a:r>
            <a:r>
              <a:rPr lang="es-AR" sz="1300" dirty="0" err="1"/>
              <a:t>MCAA’s</a:t>
            </a:r>
            <a:r>
              <a:rPr lang="es-AR" sz="1300" dirty="0"/>
              <a:t> </a:t>
            </a:r>
            <a:r>
              <a:rPr lang="es-AR" sz="1300" dirty="0" err="1"/>
              <a:t>Annex</a:t>
            </a:r>
            <a:r>
              <a:rPr lang="es-AR" sz="1300" dirty="0"/>
              <a:t> E?</a:t>
            </a:r>
            <a:endParaRPr lang="en-US" sz="1300" dirty="0"/>
          </a:p>
        </p:txBody>
      </p:sp>
      <p:sp>
        <p:nvSpPr>
          <p:cNvPr id="128" name="TextBox 127"/>
          <p:cNvSpPr txBox="1"/>
          <p:nvPr/>
        </p:nvSpPr>
        <p:spPr>
          <a:xfrm>
            <a:off x="-55957" y="5348872"/>
            <a:ext cx="1867992" cy="1384995"/>
          </a:xfrm>
          <a:prstGeom prst="rect">
            <a:avLst/>
          </a:prstGeom>
          <a:noFill/>
        </p:spPr>
        <p:txBody>
          <a:bodyPr wrap="square" rtlCol="0">
            <a:spAutoFit/>
          </a:bodyPr>
          <a:lstStyle/>
          <a:p>
            <a:r>
              <a:rPr lang="es-AR" sz="1400" b="1" dirty="0">
                <a:solidFill>
                  <a:schemeClr val="accent1">
                    <a:lumMod val="50000"/>
                  </a:schemeClr>
                </a:solidFill>
              </a:rPr>
              <a:t>Access </a:t>
            </a:r>
            <a:r>
              <a:rPr lang="es-AR" sz="1400" b="1" dirty="0" err="1">
                <a:solidFill>
                  <a:schemeClr val="accent1">
                    <a:lumMod val="50000"/>
                  </a:schemeClr>
                </a:solidFill>
              </a:rPr>
              <a:t>the</a:t>
            </a:r>
            <a:r>
              <a:rPr lang="es-AR" sz="1400" b="1" dirty="0">
                <a:solidFill>
                  <a:schemeClr val="accent1">
                    <a:lumMod val="50000"/>
                  </a:schemeClr>
                </a:solidFill>
              </a:rPr>
              <a:t> </a:t>
            </a:r>
            <a:r>
              <a:rPr lang="es-AR" sz="1400" b="1" dirty="0" err="1">
                <a:solidFill>
                  <a:schemeClr val="accent1">
                    <a:lumMod val="50000"/>
                  </a:schemeClr>
                </a:solidFill>
              </a:rPr>
              <a:t>CbC</a:t>
            </a:r>
            <a:r>
              <a:rPr lang="es-AR" sz="1400" b="1" dirty="0">
                <a:solidFill>
                  <a:schemeClr val="accent1">
                    <a:lumMod val="50000"/>
                  </a:schemeClr>
                </a:solidFill>
              </a:rPr>
              <a:t> </a:t>
            </a:r>
            <a:r>
              <a:rPr lang="es-AR" sz="1400" b="1" dirty="0" err="1">
                <a:solidFill>
                  <a:schemeClr val="accent1">
                    <a:lumMod val="50000"/>
                  </a:schemeClr>
                </a:solidFill>
              </a:rPr>
              <a:t>Report</a:t>
            </a:r>
            <a:r>
              <a:rPr lang="es-AR" sz="1400" b="1" dirty="0">
                <a:solidFill>
                  <a:schemeClr val="accent1">
                    <a:lumMod val="50000"/>
                  </a:schemeClr>
                </a:solidFill>
              </a:rPr>
              <a:t> of </a:t>
            </a:r>
            <a:r>
              <a:rPr lang="es-AR" sz="1400" b="1" dirty="0" err="1">
                <a:solidFill>
                  <a:schemeClr val="accent1">
                    <a:lumMod val="50000"/>
                  </a:schemeClr>
                </a:solidFill>
              </a:rPr>
              <a:t>the</a:t>
            </a:r>
            <a:r>
              <a:rPr lang="es-AR" sz="1400" b="1" dirty="0">
                <a:solidFill>
                  <a:schemeClr val="accent1">
                    <a:lumMod val="50000"/>
                  </a:schemeClr>
                </a:solidFill>
              </a:rPr>
              <a:t> </a:t>
            </a:r>
            <a:r>
              <a:rPr lang="es-AR" sz="1400" b="1" dirty="0" err="1">
                <a:solidFill>
                  <a:schemeClr val="accent1">
                    <a:lumMod val="50000"/>
                  </a:schemeClr>
                </a:solidFill>
              </a:rPr>
              <a:t>Multinational</a:t>
            </a:r>
            <a:r>
              <a:rPr lang="es-AR" sz="1400" b="1" dirty="0">
                <a:solidFill>
                  <a:schemeClr val="accent1">
                    <a:lumMod val="50000"/>
                  </a:schemeClr>
                </a:solidFill>
              </a:rPr>
              <a:t> </a:t>
            </a:r>
            <a:r>
              <a:rPr lang="es-AR" sz="1400" b="1" dirty="0" err="1">
                <a:solidFill>
                  <a:schemeClr val="accent1">
                    <a:lumMod val="50000"/>
                  </a:schemeClr>
                </a:solidFill>
              </a:rPr>
              <a:t>with</a:t>
            </a:r>
            <a:r>
              <a:rPr lang="es-AR" sz="1400" b="1" dirty="0">
                <a:solidFill>
                  <a:schemeClr val="accent1">
                    <a:lumMod val="50000"/>
                  </a:schemeClr>
                </a:solidFill>
              </a:rPr>
              <a:t> </a:t>
            </a:r>
            <a:r>
              <a:rPr lang="es-AR" sz="1400" b="1" dirty="0" err="1">
                <a:solidFill>
                  <a:schemeClr val="accent1">
                    <a:lumMod val="50000"/>
                  </a:schemeClr>
                </a:solidFill>
              </a:rPr>
              <a:t>headquarters</a:t>
            </a:r>
            <a:r>
              <a:rPr lang="es-AR" sz="1400" b="1" dirty="0">
                <a:solidFill>
                  <a:schemeClr val="accent1">
                    <a:lumMod val="50000"/>
                  </a:schemeClr>
                </a:solidFill>
              </a:rPr>
              <a:t> in </a:t>
            </a:r>
            <a:r>
              <a:rPr lang="es-AR" sz="1400" b="1" dirty="0" err="1">
                <a:solidFill>
                  <a:schemeClr val="accent1">
                    <a:lumMod val="50000"/>
                  </a:schemeClr>
                </a:solidFill>
              </a:rPr>
              <a:t>the</a:t>
            </a:r>
            <a:r>
              <a:rPr lang="es-AR" sz="1400" b="1" dirty="0">
                <a:solidFill>
                  <a:schemeClr val="accent1">
                    <a:lumMod val="50000"/>
                  </a:schemeClr>
                </a:solidFill>
              </a:rPr>
              <a:t> </a:t>
            </a:r>
            <a:r>
              <a:rPr lang="es-AR" sz="1400" b="1" dirty="0" err="1">
                <a:solidFill>
                  <a:schemeClr val="accent1">
                    <a:lumMod val="50000"/>
                  </a:schemeClr>
                </a:solidFill>
              </a:rPr>
              <a:t>Parent</a:t>
            </a:r>
            <a:r>
              <a:rPr lang="es-AR" sz="1400" b="1" dirty="0">
                <a:solidFill>
                  <a:schemeClr val="accent1">
                    <a:lumMod val="50000"/>
                  </a:schemeClr>
                </a:solidFill>
              </a:rPr>
              <a:t> Country </a:t>
            </a:r>
            <a:r>
              <a:rPr lang="es-AR" sz="1400" b="1" dirty="0" err="1">
                <a:solidFill>
                  <a:schemeClr val="accent1">
                    <a:lumMod val="50000"/>
                  </a:schemeClr>
                </a:solidFill>
              </a:rPr>
              <a:t>via</a:t>
            </a:r>
            <a:r>
              <a:rPr lang="es-AR" sz="1400" b="1" dirty="0">
                <a:solidFill>
                  <a:schemeClr val="accent1">
                    <a:lumMod val="50000"/>
                  </a:schemeClr>
                </a:solidFill>
              </a:rPr>
              <a:t> </a:t>
            </a:r>
            <a:r>
              <a:rPr lang="es-AR" sz="1400" b="1" dirty="0" err="1">
                <a:solidFill>
                  <a:schemeClr val="accent1">
                    <a:lumMod val="50000"/>
                  </a:schemeClr>
                </a:solidFill>
              </a:rPr>
              <a:t>automatic</a:t>
            </a:r>
            <a:r>
              <a:rPr lang="es-AR" sz="1400" b="1" dirty="0">
                <a:solidFill>
                  <a:schemeClr val="accent1">
                    <a:lumMod val="50000"/>
                  </a:schemeClr>
                </a:solidFill>
              </a:rPr>
              <a:t> </a:t>
            </a:r>
            <a:r>
              <a:rPr lang="es-AR" sz="1400" b="1" dirty="0" err="1">
                <a:solidFill>
                  <a:schemeClr val="accent1">
                    <a:lumMod val="50000"/>
                  </a:schemeClr>
                </a:solidFill>
              </a:rPr>
              <a:t>exchange</a:t>
            </a:r>
            <a:r>
              <a:rPr lang="es-AR" sz="1400" b="1" dirty="0">
                <a:solidFill>
                  <a:schemeClr val="accent1">
                    <a:lumMod val="50000"/>
                  </a:schemeClr>
                </a:solidFill>
              </a:rPr>
              <a:t> </a:t>
            </a:r>
            <a:r>
              <a:rPr lang="es-AR" sz="1400" b="1" dirty="0" err="1">
                <a:solidFill>
                  <a:schemeClr val="accent1">
                    <a:lumMod val="50000"/>
                  </a:schemeClr>
                </a:solidFill>
              </a:rPr>
              <a:t>from</a:t>
            </a:r>
            <a:r>
              <a:rPr lang="es-AR" sz="1400" b="1" dirty="0">
                <a:solidFill>
                  <a:schemeClr val="accent1">
                    <a:lumMod val="50000"/>
                  </a:schemeClr>
                </a:solidFill>
              </a:rPr>
              <a:t> </a:t>
            </a:r>
            <a:r>
              <a:rPr lang="es-AR" sz="1400" b="1" dirty="0" err="1">
                <a:solidFill>
                  <a:schemeClr val="accent1">
                    <a:lumMod val="50000"/>
                  </a:schemeClr>
                </a:solidFill>
              </a:rPr>
              <a:t>the</a:t>
            </a:r>
            <a:r>
              <a:rPr lang="es-AR" sz="1400" b="1" dirty="0">
                <a:solidFill>
                  <a:schemeClr val="accent1">
                    <a:lumMod val="50000"/>
                  </a:schemeClr>
                </a:solidFill>
              </a:rPr>
              <a:t> </a:t>
            </a:r>
            <a:r>
              <a:rPr lang="es-AR" sz="1400" b="1" u="sng" dirty="0" err="1">
                <a:solidFill>
                  <a:schemeClr val="accent1">
                    <a:lumMod val="50000"/>
                  </a:schemeClr>
                </a:solidFill>
              </a:rPr>
              <a:t>Surrogate</a:t>
            </a:r>
            <a:r>
              <a:rPr lang="es-AR" sz="1400" b="1" u="sng" dirty="0">
                <a:solidFill>
                  <a:schemeClr val="accent1">
                    <a:lumMod val="50000"/>
                  </a:schemeClr>
                </a:solidFill>
              </a:rPr>
              <a:t> (2)</a:t>
            </a:r>
            <a:endParaRPr lang="en-US" sz="1400" b="1" u="sng" dirty="0">
              <a:solidFill>
                <a:schemeClr val="accent1">
                  <a:lumMod val="50000"/>
                </a:schemeClr>
              </a:solidFill>
            </a:endParaRPr>
          </a:p>
        </p:txBody>
      </p:sp>
      <p:cxnSp>
        <p:nvCxnSpPr>
          <p:cNvPr id="139" name="Straight Connector 138"/>
          <p:cNvCxnSpPr/>
          <p:nvPr/>
        </p:nvCxnSpPr>
        <p:spPr>
          <a:xfrm flipH="1" flipV="1">
            <a:off x="993155" y="5128260"/>
            <a:ext cx="3566317" cy="296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p:nvPr/>
        </p:nvCxnSpPr>
        <p:spPr>
          <a:xfrm flipH="1" flipV="1">
            <a:off x="634905" y="4496046"/>
            <a:ext cx="371755" cy="64705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H="1">
            <a:off x="2787539" y="4826144"/>
            <a:ext cx="1734" cy="2946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H="1">
            <a:off x="4559472" y="4966148"/>
            <a:ext cx="7664" cy="2015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p:nvPr/>
        </p:nvCxnSpPr>
        <p:spPr>
          <a:xfrm>
            <a:off x="3302758" y="6733867"/>
            <a:ext cx="272997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0" name="Straight Arrow Connector 159"/>
          <p:cNvCxnSpPr/>
          <p:nvPr/>
        </p:nvCxnSpPr>
        <p:spPr>
          <a:xfrm flipH="1">
            <a:off x="5128181" y="6499637"/>
            <a:ext cx="461314" cy="85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5" name="Straight Arrow Connector 164"/>
          <p:cNvCxnSpPr/>
          <p:nvPr/>
        </p:nvCxnSpPr>
        <p:spPr>
          <a:xfrm flipH="1">
            <a:off x="1620866" y="6041369"/>
            <a:ext cx="42468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7" name="TextBox 166"/>
          <p:cNvSpPr txBox="1"/>
          <p:nvPr/>
        </p:nvSpPr>
        <p:spPr>
          <a:xfrm>
            <a:off x="3355901" y="1298439"/>
            <a:ext cx="362600" cy="276999"/>
          </a:xfrm>
          <a:prstGeom prst="rect">
            <a:avLst/>
          </a:prstGeom>
          <a:noFill/>
        </p:spPr>
        <p:txBody>
          <a:bodyPr wrap="none" rtlCol="0">
            <a:spAutoFit/>
          </a:bodyPr>
          <a:lstStyle/>
          <a:p>
            <a:r>
              <a:rPr lang="es-AR" sz="1200" i="1" dirty="0"/>
              <a:t>No</a:t>
            </a:r>
            <a:endParaRPr lang="en-US" sz="1200" i="1" dirty="0"/>
          </a:p>
        </p:txBody>
      </p:sp>
      <p:sp>
        <p:nvSpPr>
          <p:cNvPr id="168" name="TextBox 167"/>
          <p:cNvSpPr txBox="1"/>
          <p:nvPr/>
        </p:nvSpPr>
        <p:spPr>
          <a:xfrm>
            <a:off x="1324704" y="3195146"/>
            <a:ext cx="362600" cy="276999"/>
          </a:xfrm>
          <a:prstGeom prst="rect">
            <a:avLst/>
          </a:prstGeom>
          <a:noFill/>
        </p:spPr>
        <p:txBody>
          <a:bodyPr wrap="none" rtlCol="0">
            <a:spAutoFit/>
          </a:bodyPr>
          <a:lstStyle/>
          <a:p>
            <a:r>
              <a:rPr lang="es-AR" sz="1200" i="1" dirty="0"/>
              <a:t>No</a:t>
            </a:r>
            <a:endParaRPr lang="en-US" sz="1200" i="1" dirty="0"/>
          </a:p>
        </p:txBody>
      </p:sp>
      <p:sp>
        <p:nvSpPr>
          <p:cNvPr id="169" name="TextBox 168"/>
          <p:cNvSpPr txBox="1"/>
          <p:nvPr/>
        </p:nvSpPr>
        <p:spPr>
          <a:xfrm>
            <a:off x="1230001" y="3808947"/>
            <a:ext cx="362600" cy="276999"/>
          </a:xfrm>
          <a:prstGeom prst="rect">
            <a:avLst/>
          </a:prstGeom>
          <a:noFill/>
        </p:spPr>
        <p:txBody>
          <a:bodyPr wrap="none" rtlCol="0">
            <a:spAutoFit/>
          </a:bodyPr>
          <a:lstStyle/>
          <a:p>
            <a:r>
              <a:rPr lang="es-AR" sz="1200" i="1" dirty="0"/>
              <a:t>No</a:t>
            </a:r>
            <a:endParaRPr lang="en-US" sz="1200" i="1" dirty="0"/>
          </a:p>
        </p:txBody>
      </p:sp>
      <p:sp>
        <p:nvSpPr>
          <p:cNvPr id="170" name="TextBox 169"/>
          <p:cNvSpPr txBox="1"/>
          <p:nvPr/>
        </p:nvSpPr>
        <p:spPr>
          <a:xfrm>
            <a:off x="2464170" y="4888359"/>
            <a:ext cx="362600" cy="276999"/>
          </a:xfrm>
          <a:prstGeom prst="rect">
            <a:avLst/>
          </a:prstGeom>
          <a:noFill/>
        </p:spPr>
        <p:txBody>
          <a:bodyPr wrap="none" rtlCol="0">
            <a:spAutoFit/>
          </a:bodyPr>
          <a:lstStyle/>
          <a:p>
            <a:r>
              <a:rPr lang="es-AR" sz="1200" i="1" dirty="0"/>
              <a:t>No</a:t>
            </a:r>
            <a:endParaRPr lang="en-US" sz="1200" i="1" dirty="0"/>
          </a:p>
        </p:txBody>
      </p:sp>
      <p:sp>
        <p:nvSpPr>
          <p:cNvPr id="171" name="TextBox 170"/>
          <p:cNvSpPr txBox="1"/>
          <p:nvPr/>
        </p:nvSpPr>
        <p:spPr>
          <a:xfrm>
            <a:off x="4523815" y="5041095"/>
            <a:ext cx="362600" cy="276999"/>
          </a:xfrm>
          <a:prstGeom prst="rect">
            <a:avLst/>
          </a:prstGeom>
          <a:noFill/>
        </p:spPr>
        <p:txBody>
          <a:bodyPr wrap="none" rtlCol="0">
            <a:spAutoFit/>
          </a:bodyPr>
          <a:lstStyle/>
          <a:p>
            <a:r>
              <a:rPr lang="es-AR" sz="1200" i="1" dirty="0"/>
              <a:t>No</a:t>
            </a:r>
            <a:endParaRPr lang="en-US" sz="1200" i="1" dirty="0"/>
          </a:p>
        </p:txBody>
      </p:sp>
      <p:sp>
        <p:nvSpPr>
          <p:cNvPr id="172" name="TextBox 171"/>
          <p:cNvSpPr txBox="1"/>
          <p:nvPr/>
        </p:nvSpPr>
        <p:spPr>
          <a:xfrm>
            <a:off x="6761939" y="5179594"/>
            <a:ext cx="362600" cy="276999"/>
          </a:xfrm>
          <a:prstGeom prst="rect">
            <a:avLst/>
          </a:prstGeom>
          <a:noFill/>
        </p:spPr>
        <p:txBody>
          <a:bodyPr wrap="none" rtlCol="0">
            <a:spAutoFit/>
          </a:bodyPr>
          <a:lstStyle/>
          <a:p>
            <a:r>
              <a:rPr lang="es-AR" sz="1200" i="1" dirty="0"/>
              <a:t>No</a:t>
            </a:r>
            <a:endParaRPr lang="en-US" sz="1200" i="1" dirty="0"/>
          </a:p>
        </p:txBody>
      </p:sp>
      <p:sp>
        <p:nvSpPr>
          <p:cNvPr id="173" name="TextBox 172"/>
          <p:cNvSpPr txBox="1"/>
          <p:nvPr/>
        </p:nvSpPr>
        <p:spPr>
          <a:xfrm>
            <a:off x="5736990" y="6284540"/>
            <a:ext cx="362600" cy="276999"/>
          </a:xfrm>
          <a:prstGeom prst="rect">
            <a:avLst/>
          </a:prstGeom>
          <a:noFill/>
        </p:spPr>
        <p:txBody>
          <a:bodyPr wrap="none" rtlCol="0">
            <a:spAutoFit/>
          </a:bodyPr>
          <a:lstStyle/>
          <a:p>
            <a:r>
              <a:rPr lang="es-AR" sz="1200" i="1" dirty="0"/>
              <a:t>No</a:t>
            </a:r>
            <a:endParaRPr lang="en-US" sz="1200" i="1" dirty="0"/>
          </a:p>
        </p:txBody>
      </p:sp>
      <p:sp>
        <p:nvSpPr>
          <p:cNvPr id="174" name="TextBox 173"/>
          <p:cNvSpPr txBox="1"/>
          <p:nvPr/>
        </p:nvSpPr>
        <p:spPr>
          <a:xfrm>
            <a:off x="5684670" y="6518828"/>
            <a:ext cx="362600" cy="276999"/>
          </a:xfrm>
          <a:prstGeom prst="rect">
            <a:avLst/>
          </a:prstGeom>
          <a:noFill/>
        </p:spPr>
        <p:txBody>
          <a:bodyPr wrap="none" rtlCol="0">
            <a:spAutoFit/>
          </a:bodyPr>
          <a:lstStyle/>
          <a:p>
            <a:r>
              <a:rPr lang="es-AR" sz="1200" i="1" dirty="0"/>
              <a:t>No</a:t>
            </a:r>
            <a:endParaRPr lang="en-US" sz="1200" i="1" dirty="0"/>
          </a:p>
        </p:txBody>
      </p:sp>
      <p:sp>
        <p:nvSpPr>
          <p:cNvPr id="175" name="TextBox 174"/>
          <p:cNvSpPr txBox="1"/>
          <p:nvPr/>
        </p:nvSpPr>
        <p:spPr>
          <a:xfrm>
            <a:off x="5752162" y="2068117"/>
            <a:ext cx="362600" cy="276999"/>
          </a:xfrm>
          <a:prstGeom prst="rect">
            <a:avLst/>
          </a:prstGeom>
          <a:noFill/>
        </p:spPr>
        <p:txBody>
          <a:bodyPr wrap="none" rtlCol="0">
            <a:spAutoFit/>
          </a:bodyPr>
          <a:lstStyle/>
          <a:p>
            <a:r>
              <a:rPr lang="es-AR" sz="1200" i="1" dirty="0"/>
              <a:t>No</a:t>
            </a:r>
            <a:endParaRPr lang="en-US" sz="1200" i="1" dirty="0"/>
          </a:p>
        </p:txBody>
      </p:sp>
      <p:sp>
        <p:nvSpPr>
          <p:cNvPr id="176" name="TextBox 175"/>
          <p:cNvSpPr txBox="1"/>
          <p:nvPr/>
        </p:nvSpPr>
        <p:spPr>
          <a:xfrm>
            <a:off x="5588885" y="1167484"/>
            <a:ext cx="362600" cy="276999"/>
          </a:xfrm>
          <a:prstGeom prst="rect">
            <a:avLst/>
          </a:prstGeom>
          <a:noFill/>
        </p:spPr>
        <p:txBody>
          <a:bodyPr wrap="none" rtlCol="0">
            <a:spAutoFit/>
          </a:bodyPr>
          <a:lstStyle/>
          <a:p>
            <a:r>
              <a:rPr lang="es-AR" sz="1200" i="1" dirty="0"/>
              <a:t>No</a:t>
            </a:r>
            <a:endParaRPr lang="en-US" sz="1200" i="1" dirty="0"/>
          </a:p>
        </p:txBody>
      </p:sp>
      <p:sp>
        <p:nvSpPr>
          <p:cNvPr id="179" name="TextBox 178"/>
          <p:cNvSpPr txBox="1"/>
          <p:nvPr/>
        </p:nvSpPr>
        <p:spPr>
          <a:xfrm>
            <a:off x="3641708" y="1085456"/>
            <a:ext cx="382221" cy="276999"/>
          </a:xfrm>
          <a:prstGeom prst="rect">
            <a:avLst/>
          </a:prstGeom>
          <a:noFill/>
        </p:spPr>
        <p:txBody>
          <a:bodyPr wrap="none" rtlCol="0">
            <a:spAutoFit/>
          </a:bodyPr>
          <a:lstStyle/>
          <a:p>
            <a:r>
              <a:rPr lang="es-AR" sz="1200" i="1" dirty="0"/>
              <a:t>Yes</a:t>
            </a:r>
            <a:endParaRPr lang="en-US" sz="1200" i="1" dirty="0"/>
          </a:p>
        </p:txBody>
      </p:sp>
      <p:sp>
        <p:nvSpPr>
          <p:cNvPr id="180" name="TextBox 179"/>
          <p:cNvSpPr txBox="1"/>
          <p:nvPr/>
        </p:nvSpPr>
        <p:spPr>
          <a:xfrm>
            <a:off x="3970295" y="2176688"/>
            <a:ext cx="382221" cy="276999"/>
          </a:xfrm>
          <a:prstGeom prst="rect">
            <a:avLst/>
          </a:prstGeom>
          <a:noFill/>
        </p:spPr>
        <p:txBody>
          <a:bodyPr wrap="none" rtlCol="0">
            <a:spAutoFit/>
          </a:bodyPr>
          <a:lstStyle/>
          <a:p>
            <a:r>
              <a:rPr lang="es-AR" sz="1200" i="1" dirty="0"/>
              <a:t>Yes</a:t>
            </a:r>
            <a:endParaRPr lang="en-US" sz="1200" i="1" dirty="0"/>
          </a:p>
        </p:txBody>
      </p:sp>
      <p:sp>
        <p:nvSpPr>
          <p:cNvPr id="181" name="TextBox 180"/>
          <p:cNvSpPr txBox="1"/>
          <p:nvPr/>
        </p:nvSpPr>
        <p:spPr>
          <a:xfrm>
            <a:off x="5075619" y="2054759"/>
            <a:ext cx="382221" cy="276999"/>
          </a:xfrm>
          <a:prstGeom prst="rect">
            <a:avLst/>
          </a:prstGeom>
          <a:noFill/>
        </p:spPr>
        <p:txBody>
          <a:bodyPr wrap="none" rtlCol="0">
            <a:spAutoFit/>
          </a:bodyPr>
          <a:lstStyle/>
          <a:p>
            <a:r>
              <a:rPr lang="es-AR" sz="1200" i="1" dirty="0"/>
              <a:t>Yes</a:t>
            </a:r>
            <a:endParaRPr lang="en-US" sz="1200" i="1" dirty="0"/>
          </a:p>
        </p:txBody>
      </p:sp>
      <p:sp>
        <p:nvSpPr>
          <p:cNvPr id="182" name="TextBox 181"/>
          <p:cNvSpPr txBox="1"/>
          <p:nvPr/>
        </p:nvSpPr>
        <p:spPr>
          <a:xfrm>
            <a:off x="5800528" y="2846440"/>
            <a:ext cx="382221" cy="276999"/>
          </a:xfrm>
          <a:prstGeom prst="rect">
            <a:avLst/>
          </a:prstGeom>
          <a:noFill/>
        </p:spPr>
        <p:txBody>
          <a:bodyPr wrap="none" rtlCol="0">
            <a:spAutoFit/>
          </a:bodyPr>
          <a:lstStyle/>
          <a:p>
            <a:r>
              <a:rPr lang="es-AR" sz="1200" i="1" dirty="0"/>
              <a:t>Yes</a:t>
            </a:r>
            <a:endParaRPr lang="en-US" sz="1200" i="1" dirty="0"/>
          </a:p>
        </p:txBody>
      </p:sp>
      <p:sp>
        <p:nvSpPr>
          <p:cNvPr id="183" name="TextBox 182"/>
          <p:cNvSpPr txBox="1"/>
          <p:nvPr/>
        </p:nvSpPr>
        <p:spPr>
          <a:xfrm>
            <a:off x="6906807" y="4593152"/>
            <a:ext cx="382221" cy="276999"/>
          </a:xfrm>
          <a:prstGeom prst="rect">
            <a:avLst/>
          </a:prstGeom>
          <a:noFill/>
        </p:spPr>
        <p:txBody>
          <a:bodyPr wrap="none" rtlCol="0">
            <a:spAutoFit/>
          </a:bodyPr>
          <a:lstStyle/>
          <a:p>
            <a:r>
              <a:rPr lang="es-AR" sz="1200" i="1" dirty="0"/>
              <a:t>Yes</a:t>
            </a:r>
            <a:endParaRPr lang="en-US" sz="1200" i="1" dirty="0"/>
          </a:p>
        </p:txBody>
      </p:sp>
      <p:sp>
        <p:nvSpPr>
          <p:cNvPr id="184" name="TextBox 183"/>
          <p:cNvSpPr txBox="1"/>
          <p:nvPr/>
        </p:nvSpPr>
        <p:spPr>
          <a:xfrm>
            <a:off x="5090128" y="4826144"/>
            <a:ext cx="382221" cy="276999"/>
          </a:xfrm>
          <a:prstGeom prst="rect">
            <a:avLst/>
          </a:prstGeom>
          <a:noFill/>
        </p:spPr>
        <p:txBody>
          <a:bodyPr wrap="none" rtlCol="0">
            <a:spAutoFit/>
          </a:bodyPr>
          <a:lstStyle/>
          <a:p>
            <a:r>
              <a:rPr lang="es-AR" sz="1200" i="1" dirty="0"/>
              <a:t>Yes</a:t>
            </a:r>
            <a:endParaRPr lang="en-US" sz="1200" i="1" dirty="0"/>
          </a:p>
        </p:txBody>
      </p:sp>
      <p:sp>
        <p:nvSpPr>
          <p:cNvPr id="185" name="TextBox 184"/>
          <p:cNvSpPr txBox="1"/>
          <p:nvPr/>
        </p:nvSpPr>
        <p:spPr>
          <a:xfrm>
            <a:off x="3711144" y="4623078"/>
            <a:ext cx="382221" cy="276999"/>
          </a:xfrm>
          <a:prstGeom prst="rect">
            <a:avLst/>
          </a:prstGeom>
          <a:noFill/>
        </p:spPr>
        <p:txBody>
          <a:bodyPr wrap="none" rtlCol="0">
            <a:spAutoFit/>
          </a:bodyPr>
          <a:lstStyle/>
          <a:p>
            <a:r>
              <a:rPr lang="es-AR" sz="1200" i="1" dirty="0"/>
              <a:t>Yes</a:t>
            </a:r>
            <a:endParaRPr lang="en-US" sz="1200" i="1" dirty="0"/>
          </a:p>
        </p:txBody>
      </p:sp>
      <p:sp>
        <p:nvSpPr>
          <p:cNvPr id="186" name="TextBox 185"/>
          <p:cNvSpPr txBox="1"/>
          <p:nvPr/>
        </p:nvSpPr>
        <p:spPr>
          <a:xfrm>
            <a:off x="5119055" y="6299143"/>
            <a:ext cx="382221" cy="276999"/>
          </a:xfrm>
          <a:prstGeom prst="rect">
            <a:avLst/>
          </a:prstGeom>
          <a:noFill/>
        </p:spPr>
        <p:txBody>
          <a:bodyPr wrap="none" rtlCol="0">
            <a:spAutoFit/>
          </a:bodyPr>
          <a:lstStyle/>
          <a:p>
            <a:r>
              <a:rPr lang="es-AR" sz="1200" i="1" dirty="0"/>
              <a:t>Yes</a:t>
            </a:r>
            <a:endParaRPr lang="en-US" sz="1200" i="1" dirty="0"/>
          </a:p>
        </p:txBody>
      </p:sp>
      <p:sp>
        <p:nvSpPr>
          <p:cNvPr id="187" name="TextBox 186"/>
          <p:cNvSpPr txBox="1"/>
          <p:nvPr/>
        </p:nvSpPr>
        <p:spPr>
          <a:xfrm>
            <a:off x="2009389" y="3309436"/>
            <a:ext cx="382221" cy="276999"/>
          </a:xfrm>
          <a:prstGeom prst="rect">
            <a:avLst/>
          </a:prstGeom>
          <a:noFill/>
        </p:spPr>
        <p:txBody>
          <a:bodyPr wrap="none" rtlCol="0">
            <a:spAutoFit/>
          </a:bodyPr>
          <a:lstStyle/>
          <a:p>
            <a:r>
              <a:rPr lang="es-AR" sz="1200" i="1" dirty="0"/>
              <a:t>Yes</a:t>
            </a:r>
            <a:endParaRPr lang="en-US" sz="1200" i="1" dirty="0"/>
          </a:p>
        </p:txBody>
      </p:sp>
      <p:sp>
        <p:nvSpPr>
          <p:cNvPr id="188" name="TextBox 187"/>
          <p:cNvSpPr txBox="1"/>
          <p:nvPr/>
        </p:nvSpPr>
        <p:spPr>
          <a:xfrm>
            <a:off x="1488113" y="4222436"/>
            <a:ext cx="382221" cy="276999"/>
          </a:xfrm>
          <a:prstGeom prst="rect">
            <a:avLst/>
          </a:prstGeom>
          <a:noFill/>
        </p:spPr>
        <p:txBody>
          <a:bodyPr wrap="none" rtlCol="0">
            <a:spAutoFit/>
          </a:bodyPr>
          <a:lstStyle/>
          <a:p>
            <a:r>
              <a:rPr lang="es-AR" sz="1200" i="1" dirty="0"/>
              <a:t>Yes</a:t>
            </a:r>
            <a:endParaRPr lang="en-US" sz="1200" i="1" dirty="0"/>
          </a:p>
        </p:txBody>
      </p:sp>
      <p:sp>
        <p:nvSpPr>
          <p:cNvPr id="194" name="TextBox 193"/>
          <p:cNvSpPr txBox="1"/>
          <p:nvPr/>
        </p:nvSpPr>
        <p:spPr>
          <a:xfrm>
            <a:off x="1687292" y="5753200"/>
            <a:ext cx="382221" cy="276999"/>
          </a:xfrm>
          <a:prstGeom prst="rect">
            <a:avLst/>
          </a:prstGeom>
          <a:noFill/>
        </p:spPr>
        <p:txBody>
          <a:bodyPr wrap="none" rtlCol="0">
            <a:spAutoFit/>
          </a:bodyPr>
          <a:lstStyle/>
          <a:p>
            <a:r>
              <a:rPr lang="es-AR" sz="1200" i="1" dirty="0"/>
              <a:t>Yes</a:t>
            </a:r>
            <a:endParaRPr lang="en-US" sz="1200" i="1" dirty="0"/>
          </a:p>
        </p:txBody>
      </p:sp>
    </p:spTree>
    <p:extLst>
      <p:ext uri="{BB962C8B-B14F-4D97-AF65-F5344CB8AC3E}">
        <p14:creationId xmlns:p14="http://schemas.microsoft.com/office/powerpoint/2010/main" val="19063869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TotalTime>
  <Words>1066</Words>
  <Application>Microsoft Office PowerPoint</Application>
  <PresentationFormat>Widescreen</PresentationFormat>
  <Paragraphs>121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Administrador</dc:creator>
  <cp:lastModifiedBy>Andres Knobel</cp:lastModifiedBy>
  <cp:revision>51</cp:revision>
  <dcterms:created xsi:type="dcterms:W3CDTF">2017-02-14T11:38:13Z</dcterms:created>
  <dcterms:modified xsi:type="dcterms:W3CDTF">2017-03-01T13:57:50Z</dcterms:modified>
</cp:coreProperties>
</file>